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embeddedFontLst>
    <p:embeddedFont>
      <p:font typeface="Anaheim" pitchFamily="2" charset="77"/>
      <p:regular r:id="rId23"/>
      <p:bold r:id="rId24"/>
    </p:embeddedFont>
    <p:embeddedFont>
      <p:font typeface="Impact" panose="020B0806030902050204" pitchFamily="34" charset="0"/>
      <p:regular r:id="rId25"/>
    </p:embeddedFont>
    <p:embeddedFont>
      <p:font typeface="Nunito Light" panose="020F0302020204030204" pitchFamily="34" charset="0"/>
      <p:regular r:id="rId26"/>
      <p:italic r:id="rId27"/>
    </p:embeddedFont>
    <p:embeddedFont>
      <p:font typeface="Poppins" pitchFamily="2" charset="77"/>
      <p:regular r:id="rId28"/>
      <p:bold r:id="rId29"/>
      <p:italic r:id="rId30"/>
      <p:boldItalic r:id="rId31"/>
    </p:embeddedFont>
    <p:embeddedFont>
      <p:font typeface="PT Sans" panose="020B0503020203020204" pitchFamily="34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8776" autoAdjust="0"/>
  </p:normalViewPr>
  <p:slideViewPr>
    <p:cSldViewPr snapToGrid="0">
      <p:cViewPr varScale="1">
        <p:scale>
          <a:sx n="151" d="100"/>
          <a:sy n="151" d="100"/>
        </p:scale>
        <p:origin x="106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We’ve realized that maybe promoting the best engineers to be managers ISNT the best strategy after all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e87d52f9fd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e87d52f9fd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e87d52f9fd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e87d52f9fd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e87d52f9fd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e87d52f9fd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e87d52f9fd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e87d52f9fd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e87d52f9fd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e87d52f9fd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e87d52f9f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e87d52f9f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e87d52f9fd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e87d52f9fd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e87d52f9fd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e87d52f9fd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e87d52f9f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e87d52f9f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e87d52f9f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e87d52f9f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They’re not retiring yet. Not cause they don’t have to, but because they need something to fill the time between their trips to Florida and walking their small yappy dogs. 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e87d52f9fd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e87d52f9fd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e87d52f9f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e87d52f9f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bit.ly/3A1uf1Q" TargetMode="External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hyperlink" Target="http://bit.ly/2TtBDfr" TargetMode="External"/><Relationship Id="rId10" Type="http://schemas.openxmlformats.org/officeDocument/2006/relationships/image" Target="../media/image6.png"/><Relationship Id="rId4" Type="http://schemas.openxmlformats.org/officeDocument/2006/relationships/hyperlink" Target="http://bit.ly/2TyoMsr" TargetMode="External"/><Relationship Id="rId9" Type="http://schemas.openxmlformats.org/officeDocument/2006/relationships/image" Target="../media/image5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72300" y="1482800"/>
            <a:ext cx="7199400" cy="14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72300" y="3239202"/>
            <a:ext cx="7199400" cy="42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6825" y="1613"/>
            <a:ext cx="9163538" cy="5147081"/>
            <a:chOff x="-21325" y="-6819"/>
            <a:chExt cx="9163538" cy="5147081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2626712" y="4610687"/>
              <a:ext cx="6515501" cy="529575"/>
              <a:chOff x="2626712" y="4610687"/>
              <a:chExt cx="6515501" cy="529575"/>
            </a:xfrm>
          </p:grpSpPr>
          <p:pic>
            <p:nvPicPr>
              <p:cNvPr id="14" name="Google Shape;14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10800000">
                <a:off x="2626712" y="4610687"/>
                <a:ext cx="6515501" cy="529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" name="Google Shape;15;p2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10800000">
                <a:off x="7293388" y="4840980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" name="Google Shape;16;p2"/>
            <p:cNvGrpSpPr/>
            <p:nvPr/>
          </p:nvGrpSpPr>
          <p:grpSpPr>
            <a:xfrm>
              <a:off x="-21325" y="-6819"/>
              <a:ext cx="6523526" cy="536050"/>
              <a:chOff x="-21325" y="-6819"/>
              <a:chExt cx="6523526" cy="536050"/>
            </a:xfrm>
          </p:grpSpPr>
          <p:pic>
            <p:nvPicPr>
              <p:cNvPr id="17" name="Google Shape;17;p2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-21325" y="-6819"/>
                <a:ext cx="6523526" cy="536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18;p2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243800" y="239786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9" name="Google Shape;19;p2"/>
          <p:cNvGrpSpPr/>
          <p:nvPr/>
        </p:nvGrpSpPr>
        <p:grpSpPr>
          <a:xfrm>
            <a:off x="-6819" y="-7400"/>
            <a:ext cx="9157637" cy="5158300"/>
            <a:chOff x="0" y="0"/>
            <a:chExt cx="9157637" cy="5158300"/>
          </a:xfrm>
        </p:grpSpPr>
        <p:pic>
          <p:nvPicPr>
            <p:cNvPr id="20" name="Google Shape;20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906088" y="0"/>
              <a:ext cx="1251550" cy="1251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0" y="3906750"/>
              <a:ext cx="1251550" cy="12515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1"/>
          <p:cNvSpPr txBox="1">
            <a:spLocks noGrp="1"/>
          </p:cNvSpPr>
          <p:nvPr>
            <p:ph type="title" hasCustomPrompt="1"/>
          </p:nvPr>
        </p:nvSpPr>
        <p:spPr>
          <a:xfrm>
            <a:off x="2476500" y="1872450"/>
            <a:ext cx="4191000" cy="104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0" name="Google Shape;90;p11"/>
          <p:cNvSpPr txBox="1">
            <a:spLocks noGrp="1"/>
          </p:cNvSpPr>
          <p:nvPr>
            <p:ph type="subTitle" idx="1"/>
          </p:nvPr>
        </p:nvSpPr>
        <p:spPr>
          <a:xfrm>
            <a:off x="2476500" y="2839950"/>
            <a:ext cx="4191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91" name="Google Shape;9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70784" y="263618"/>
            <a:ext cx="1768000" cy="1350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Google Shape;92;p11"/>
          <p:cNvGrpSpPr/>
          <p:nvPr/>
        </p:nvGrpSpPr>
        <p:grpSpPr>
          <a:xfrm flipH="1">
            <a:off x="0" y="0"/>
            <a:ext cx="9144000" cy="5158300"/>
            <a:chOff x="0" y="0"/>
            <a:chExt cx="9144000" cy="5158300"/>
          </a:xfrm>
        </p:grpSpPr>
        <p:pic>
          <p:nvPicPr>
            <p:cNvPr id="93" name="Google Shape;93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92450" y="0"/>
              <a:ext cx="1251550" cy="1251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1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0" y="3906750"/>
              <a:ext cx="1251550" cy="1251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5" name="Google Shape;95;p11"/>
          <p:cNvGrpSpPr/>
          <p:nvPr/>
        </p:nvGrpSpPr>
        <p:grpSpPr>
          <a:xfrm flipH="1">
            <a:off x="-5031" y="0"/>
            <a:ext cx="9149031" cy="5153900"/>
            <a:chOff x="0" y="0"/>
            <a:chExt cx="9149031" cy="5153900"/>
          </a:xfrm>
        </p:grpSpPr>
        <p:grpSp>
          <p:nvGrpSpPr>
            <p:cNvPr id="96" name="Google Shape;96;p11"/>
            <p:cNvGrpSpPr/>
            <p:nvPr/>
          </p:nvGrpSpPr>
          <p:grpSpPr>
            <a:xfrm>
              <a:off x="2633530" y="4624325"/>
              <a:ext cx="6515501" cy="529575"/>
              <a:chOff x="2633530" y="4624325"/>
              <a:chExt cx="6515501" cy="529575"/>
            </a:xfrm>
          </p:grpSpPr>
          <p:pic>
            <p:nvPicPr>
              <p:cNvPr id="97" name="Google Shape;97;p11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 rot="10800000">
                <a:off x="2633530" y="4624325"/>
                <a:ext cx="6515501" cy="529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8" name="Google Shape;98;p11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 rot="10800000">
                <a:off x="7300206" y="4854618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9" name="Google Shape;99;p11"/>
            <p:cNvGrpSpPr/>
            <p:nvPr/>
          </p:nvGrpSpPr>
          <p:grpSpPr>
            <a:xfrm>
              <a:off x="0" y="0"/>
              <a:ext cx="6523526" cy="536050"/>
              <a:chOff x="0" y="0"/>
              <a:chExt cx="6523526" cy="536050"/>
            </a:xfrm>
          </p:grpSpPr>
          <p:pic>
            <p:nvPicPr>
              <p:cNvPr id="100" name="Google Shape;100;p11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0" y="0"/>
                <a:ext cx="6523526" cy="536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1" name="Google Shape;101;p11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265125" y="246605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2" hasCustomPrompt="1"/>
          </p:nvPr>
        </p:nvSpPr>
        <p:spPr>
          <a:xfrm>
            <a:off x="3759205" y="1699096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3" hasCustomPrompt="1"/>
          </p:nvPr>
        </p:nvSpPr>
        <p:spPr>
          <a:xfrm>
            <a:off x="4690005" y="1699096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4" hasCustomPrompt="1"/>
          </p:nvPr>
        </p:nvSpPr>
        <p:spPr>
          <a:xfrm>
            <a:off x="3759193" y="2781754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5" hasCustomPrompt="1"/>
          </p:nvPr>
        </p:nvSpPr>
        <p:spPr>
          <a:xfrm>
            <a:off x="4689993" y="2781754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6" hasCustomPrompt="1"/>
          </p:nvPr>
        </p:nvSpPr>
        <p:spPr>
          <a:xfrm>
            <a:off x="3759207" y="3864413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7" hasCustomPrompt="1"/>
          </p:nvPr>
        </p:nvSpPr>
        <p:spPr>
          <a:xfrm>
            <a:off x="4690007" y="3864413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"/>
          </p:nvPr>
        </p:nvSpPr>
        <p:spPr>
          <a:xfrm>
            <a:off x="1280600" y="1699100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8"/>
          </p:nvPr>
        </p:nvSpPr>
        <p:spPr>
          <a:xfrm>
            <a:off x="1280600" y="2781762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9"/>
          </p:nvPr>
        </p:nvSpPr>
        <p:spPr>
          <a:xfrm>
            <a:off x="1280600" y="3864423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3"/>
          </p:nvPr>
        </p:nvSpPr>
        <p:spPr>
          <a:xfrm>
            <a:off x="5575300" y="1699096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4"/>
          </p:nvPr>
        </p:nvSpPr>
        <p:spPr>
          <a:xfrm>
            <a:off x="5575300" y="2781754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5"/>
          </p:nvPr>
        </p:nvSpPr>
        <p:spPr>
          <a:xfrm>
            <a:off x="5575300" y="3864413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grpSp>
        <p:nvGrpSpPr>
          <p:cNvPr id="118" name="Google Shape;118;p13"/>
          <p:cNvGrpSpPr/>
          <p:nvPr/>
        </p:nvGrpSpPr>
        <p:grpSpPr>
          <a:xfrm flipH="1">
            <a:off x="2620475" y="0"/>
            <a:ext cx="6523526" cy="369900"/>
            <a:chOff x="0" y="0"/>
            <a:chExt cx="6523526" cy="369900"/>
          </a:xfrm>
        </p:grpSpPr>
        <p:pic>
          <p:nvPicPr>
            <p:cNvPr id="119" name="Google Shape;119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1" name="Google Shape;121;p13"/>
          <p:cNvGrpSpPr/>
          <p:nvPr/>
        </p:nvGrpSpPr>
        <p:grpSpPr>
          <a:xfrm flipH="1">
            <a:off x="0" y="0"/>
            <a:ext cx="9144000" cy="5143512"/>
            <a:chOff x="0" y="0"/>
            <a:chExt cx="9144000" cy="5143512"/>
          </a:xfrm>
        </p:grpSpPr>
        <p:pic>
          <p:nvPicPr>
            <p:cNvPr id="122" name="Google Shape;122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171225" y="0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3" name="Google Shape;123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0" y="4170737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4"/>
          <p:cNvSpPr txBox="1">
            <a:spLocks noGrp="1"/>
          </p:cNvSpPr>
          <p:nvPr>
            <p:ph type="title"/>
          </p:nvPr>
        </p:nvSpPr>
        <p:spPr>
          <a:xfrm>
            <a:off x="3835425" y="801507"/>
            <a:ext cx="4089300" cy="105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subTitle" idx="1"/>
          </p:nvPr>
        </p:nvSpPr>
        <p:spPr>
          <a:xfrm>
            <a:off x="3835425" y="1898175"/>
            <a:ext cx="4089300" cy="21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  <p:pic>
        <p:nvPicPr>
          <p:cNvPr id="128" name="Google Shape;128;p14"/>
          <p:cNvPicPr preferRelativeResize="0"/>
          <p:nvPr/>
        </p:nvPicPr>
        <p:blipFill rotWithShape="1">
          <a:blip r:embed="rId3">
            <a:alphaModFix/>
          </a:blip>
          <a:srcRect b="22420"/>
          <a:stretch/>
        </p:blipFill>
        <p:spPr>
          <a:xfrm rot="5400000">
            <a:off x="-257665" y="461283"/>
            <a:ext cx="1768000" cy="10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890675" y="0"/>
            <a:ext cx="1251550" cy="1251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" name="Google Shape;130;p14"/>
          <p:cNvGrpSpPr/>
          <p:nvPr/>
        </p:nvGrpSpPr>
        <p:grpSpPr>
          <a:xfrm>
            <a:off x="3881699" y="4752250"/>
            <a:ext cx="5260526" cy="388025"/>
            <a:chOff x="3881699" y="4752250"/>
            <a:chExt cx="5260526" cy="388025"/>
          </a:xfrm>
        </p:grpSpPr>
        <p:pic>
          <p:nvPicPr>
            <p:cNvPr id="131" name="Google Shape;131;p1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3881699" y="4752250"/>
              <a:ext cx="5260526" cy="388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1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7293388" y="4911768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5"/>
          <p:cNvSpPr txBox="1">
            <a:spLocks noGrp="1"/>
          </p:cNvSpPr>
          <p:nvPr>
            <p:ph type="title"/>
          </p:nvPr>
        </p:nvSpPr>
        <p:spPr>
          <a:xfrm>
            <a:off x="6001375" y="539500"/>
            <a:ext cx="24294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5"/>
          <p:cNvSpPr txBox="1">
            <a:spLocks noGrp="1"/>
          </p:cNvSpPr>
          <p:nvPr>
            <p:ph type="subTitle" idx="1"/>
          </p:nvPr>
        </p:nvSpPr>
        <p:spPr>
          <a:xfrm>
            <a:off x="6001375" y="1515400"/>
            <a:ext cx="2429400" cy="12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5"/>
          <p:cNvSpPr>
            <a:spLocks noGrp="1"/>
          </p:cNvSpPr>
          <p:nvPr>
            <p:ph type="pic" idx="2"/>
          </p:nvPr>
        </p:nvSpPr>
        <p:spPr>
          <a:xfrm>
            <a:off x="713225" y="539500"/>
            <a:ext cx="2801100" cy="40647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138" name="Google Shape;138;p15"/>
          <p:cNvSpPr>
            <a:spLocks noGrp="1"/>
          </p:cNvSpPr>
          <p:nvPr>
            <p:ph type="pic" idx="3"/>
          </p:nvPr>
        </p:nvSpPr>
        <p:spPr>
          <a:xfrm>
            <a:off x="3595575" y="539500"/>
            <a:ext cx="2191200" cy="23283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139" name="Google Shape;139;p15"/>
          <p:cNvSpPr>
            <a:spLocks noGrp="1"/>
          </p:cNvSpPr>
          <p:nvPr>
            <p:ph type="pic" idx="4"/>
          </p:nvPr>
        </p:nvSpPr>
        <p:spPr>
          <a:xfrm>
            <a:off x="3595575" y="2953775"/>
            <a:ext cx="4835100" cy="16503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pic>
        <p:nvPicPr>
          <p:cNvPr id="140" name="Google Shape;140;p15"/>
          <p:cNvPicPr preferRelativeResize="0"/>
          <p:nvPr/>
        </p:nvPicPr>
        <p:blipFill rotWithShape="1">
          <a:blip r:embed="rId3">
            <a:alphaModFix/>
          </a:blip>
          <a:srcRect l="73637" t="129" b="129"/>
          <a:stretch/>
        </p:blipFill>
        <p:spPr>
          <a:xfrm>
            <a:off x="10239" y="3372450"/>
            <a:ext cx="452574" cy="13079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" name="Google Shape;141;p15"/>
          <p:cNvGrpSpPr/>
          <p:nvPr/>
        </p:nvGrpSpPr>
        <p:grpSpPr>
          <a:xfrm>
            <a:off x="-1" y="2100"/>
            <a:ext cx="9144001" cy="5141388"/>
            <a:chOff x="-1" y="2100"/>
            <a:chExt cx="9144001" cy="5141388"/>
          </a:xfrm>
        </p:grpSpPr>
        <p:pic>
          <p:nvPicPr>
            <p:cNvPr id="142" name="Google Shape;142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 flipH="1">
              <a:off x="8171225" y="2100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 flipH="1">
              <a:off x="-1" y="4170713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4" name="Google Shape;144;p15"/>
          <p:cNvGrpSpPr/>
          <p:nvPr/>
        </p:nvGrpSpPr>
        <p:grpSpPr>
          <a:xfrm>
            <a:off x="5356527" y="4752250"/>
            <a:ext cx="3785698" cy="388025"/>
            <a:chOff x="5356527" y="4752250"/>
            <a:chExt cx="3785698" cy="388025"/>
          </a:xfrm>
        </p:grpSpPr>
        <p:pic>
          <p:nvPicPr>
            <p:cNvPr id="145" name="Google Shape;145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5356527" y="4752250"/>
              <a:ext cx="3785698" cy="388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10800000">
              <a:off x="7293388" y="4911768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BODY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720000" y="640080"/>
            <a:ext cx="3234900" cy="11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1"/>
          </p:nvPr>
        </p:nvSpPr>
        <p:spPr>
          <a:xfrm>
            <a:off x="720000" y="2101875"/>
            <a:ext cx="3234900" cy="12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720000" y="5384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subTitle" idx="1"/>
          </p:nvPr>
        </p:nvSpPr>
        <p:spPr>
          <a:xfrm>
            <a:off x="709750" y="2636600"/>
            <a:ext cx="2225700" cy="19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subTitle" idx="2"/>
          </p:nvPr>
        </p:nvSpPr>
        <p:spPr>
          <a:xfrm>
            <a:off x="3457413" y="2636600"/>
            <a:ext cx="2225700" cy="19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subTitle" idx="3"/>
          </p:nvPr>
        </p:nvSpPr>
        <p:spPr>
          <a:xfrm>
            <a:off x="6205076" y="2636600"/>
            <a:ext cx="2225700" cy="19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subTitle" idx="4"/>
          </p:nvPr>
        </p:nvSpPr>
        <p:spPr>
          <a:xfrm>
            <a:off x="709758" y="2073291"/>
            <a:ext cx="22257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5"/>
          </p:nvPr>
        </p:nvSpPr>
        <p:spPr>
          <a:xfrm>
            <a:off x="3459159" y="2073291"/>
            <a:ext cx="22257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subTitle" idx="6"/>
          </p:nvPr>
        </p:nvSpPr>
        <p:spPr>
          <a:xfrm>
            <a:off x="6205085" y="2073291"/>
            <a:ext cx="22257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8171200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" name="Google Shape;161;p17"/>
          <p:cNvGrpSpPr/>
          <p:nvPr/>
        </p:nvGrpSpPr>
        <p:grpSpPr>
          <a:xfrm flipH="1">
            <a:off x="2620475" y="0"/>
            <a:ext cx="6523526" cy="369900"/>
            <a:chOff x="0" y="0"/>
            <a:chExt cx="6523526" cy="369900"/>
          </a:xfrm>
        </p:grpSpPr>
        <p:pic>
          <p:nvPicPr>
            <p:cNvPr id="162" name="Google Shape;162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3" name="Google Shape;163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1"/>
          </p:nvPr>
        </p:nvSpPr>
        <p:spPr>
          <a:xfrm>
            <a:off x="720000" y="167935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2"/>
          </p:nvPr>
        </p:nvSpPr>
        <p:spPr>
          <a:xfrm>
            <a:off x="4881166" y="167935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3"/>
          </p:nvPr>
        </p:nvSpPr>
        <p:spPr>
          <a:xfrm>
            <a:off x="720000" y="339620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4"/>
          </p:nvPr>
        </p:nvSpPr>
        <p:spPr>
          <a:xfrm>
            <a:off x="4881166" y="339620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5"/>
          </p:nvPr>
        </p:nvSpPr>
        <p:spPr>
          <a:xfrm>
            <a:off x="720000" y="1429886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6"/>
          </p:nvPr>
        </p:nvSpPr>
        <p:spPr>
          <a:xfrm>
            <a:off x="720000" y="3146911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7"/>
          </p:nvPr>
        </p:nvSpPr>
        <p:spPr>
          <a:xfrm>
            <a:off x="4881127" y="1429886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8"/>
          </p:nvPr>
        </p:nvSpPr>
        <p:spPr>
          <a:xfrm>
            <a:off x="4881130" y="3146911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grpSp>
        <p:nvGrpSpPr>
          <p:cNvPr id="175" name="Google Shape;175;p18"/>
          <p:cNvGrpSpPr/>
          <p:nvPr/>
        </p:nvGrpSpPr>
        <p:grpSpPr>
          <a:xfrm>
            <a:off x="-1" y="-4719"/>
            <a:ext cx="9144001" cy="5148207"/>
            <a:chOff x="-1" y="-4719"/>
            <a:chExt cx="9144001" cy="5148207"/>
          </a:xfrm>
        </p:grpSpPr>
        <p:pic>
          <p:nvPicPr>
            <p:cNvPr id="176" name="Google Shape;176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 flipH="1">
              <a:off x="8171225" y="-4719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7" name="Google Shape;177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 flipH="1">
              <a:off x="-1" y="4170713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8" name="Google Shape;178;p18"/>
          <p:cNvGrpSpPr/>
          <p:nvPr/>
        </p:nvGrpSpPr>
        <p:grpSpPr>
          <a:xfrm rot="10800000">
            <a:off x="0" y="-4719"/>
            <a:ext cx="4881173" cy="365700"/>
            <a:chOff x="4261050" y="4610675"/>
            <a:chExt cx="4881173" cy="365700"/>
          </a:xfrm>
        </p:grpSpPr>
        <p:pic>
          <p:nvPicPr>
            <p:cNvPr id="179" name="Google Shape;179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4261050" y="4610675"/>
              <a:ext cx="4881173" cy="365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p1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7293388" y="4759030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subTitle" idx="1"/>
          </p:nvPr>
        </p:nvSpPr>
        <p:spPr>
          <a:xfrm>
            <a:off x="720075" y="1682496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subTitle" idx="2"/>
          </p:nvPr>
        </p:nvSpPr>
        <p:spPr>
          <a:xfrm>
            <a:off x="3393880" y="1682496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subTitle" idx="3"/>
          </p:nvPr>
        </p:nvSpPr>
        <p:spPr>
          <a:xfrm>
            <a:off x="720075" y="3398557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4"/>
          </p:nvPr>
        </p:nvSpPr>
        <p:spPr>
          <a:xfrm>
            <a:off x="3393880" y="3398557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9"/>
          <p:cNvSpPr txBox="1">
            <a:spLocks noGrp="1"/>
          </p:cNvSpPr>
          <p:nvPr>
            <p:ph type="subTitle" idx="5"/>
          </p:nvPr>
        </p:nvSpPr>
        <p:spPr>
          <a:xfrm>
            <a:off x="6067686" y="1682496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9"/>
          <p:cNvSpPr txBox="1">
            <a:spLocks noGrp="1"/>
          </p:cNvSpPr>
          <p:nvPr>
            <p:ph type="subTitle" idx="6"/>
          </p:nvPr>
        </p:nvSpPr>
        <p:spPr>
          <a:xfrm>
            <a:off x="6067686" y="3398557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9"/>
          <p:cNvSpPr txBox="1">
            <a:spLocks noGrp="1"/>
          </p:cNvSpPr>
          <p:nvPr>
            <p:ph type="subTitle" idx="7"/>
          </p:nvPr>
        </p:nvSpPr>
        <p:spPr>
          <a:xfrm>
            <a:off x="720075" y="1426464"/>
            <a:ext cx="2363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subTitle" idx="8"/>
          </p:nvPr>
        </p:nvSpPr>
        <p:spPr>
          <a:xfrm>
            <a:off x="3395380" y="1426464"/>
            <a:ext cx="23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9"/>
          </p:nvPr>
        </p:nvSpPr>
        <p:spPr>
          <a:xfrm>
            <a:off x="6067686" y="1426464"/>
            <a:ext cx="23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13"/>
          </p:nvPr>
        </p:nvSpPr>
        <p:spPr>
          <a:xfrm>
            <a:off x="720075" y="3145536"/>
            <a:ext cx="2363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14"/>
          </p:nvPr>
        </p:nvSpPr>
        <p:spPr>
          <a:xfrm>
            <a:off x="3393880" y="3145541"/>
            <a:ext cx="23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15"/>
          </p:nvPr>
        </p:nvSpPr>
        <p:spPr>
          <a:xfrm>
            <a:off x="6067686" y="3145541"/>
            <a:ext cx="23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pic>
        <p:nvPicPr>
          <p:cNvPr id="196" name="Google Shape;196;p19"/>
          <p:cNvPicPr preferRelativeResize="0"/>
          <p:nvPr/>
        </p:nvPicPr>
        <p:blipFill rotWithShape="1">
          <a:blip r:embed="rId3">
            <a:alphaModFix/>
          </a:blip>
          <a:srcRect l="68148" b="22414"/>
          <a:stretch/>
        </p:blipFill>
        <p:spPr>
          <a:xfrm rot="10800000">
            <a:off x="8580849" y="64376"/>
            <a:ext cx="563126" cy="104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8171225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0"/>
          <p:cNvSpPr txBox="1">
            <a:spLocks noGrp="1"/>
          </p:cNvSpPr>
          <p:nvPr>
            <p:ph type="title" hasCustomPrompt="1"/>
          </p:nvPr>
        </p:nvSpPr>
        <p:spPr>
          <a:xfrm>
            <a:off x="3099888" y="2045129"/>
            <a:ext cx="29442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1" name="Google Shape;201;p20"/>
          <p:cNvSpPr txBox="1">
            <a:spLocks noGrp="1"/>
          </p:cNvSpPr>
          <p:nvPr>
            <p:ph type="subTitle" idx="1"/>
          </p:nvPr>
        </p:nvSpPr>
        <p:spPr>
          <a:xfrm>
            <a:off x="3099898" y="2737825"/>
            <a:ext cx="29442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title" idx="2" hasCustomPrompt="1"/>
          </p:nvPr>
        </p:nvSpPr>
        <p:spPr>
          <a:xfrm>
            <a:off x="3099904" y="669938"/>
            <a:ext cx="29442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20"/>
          <p:cNvSpPr txBox="1">
            <a:spLocks noGrp="1"/>
          </p:cNvSpPr>
          <p:nvPr>
            <p:ph type="subTitle" idx="3"/>
          </p:nvPr>
        </p:nvSpPr>
        <p:spPr>
          <a:xfrm>
            <a:off x="3099904" y="1362646"/>
            <a:ext cx="29442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04" name="Google Shape;204;p20"/>
          <p:cNvSpPr txBox="1">
            <a:spLocks noGrp="1"/>
          </p:cNvSpPr>
          <p:nvPr>
            <p:ph type="title" idx="4" hasCustomPrompt="1"/>
          </p:nvPr>
        </p:nvSpPr>
        <p:spPr>
          <a:xfrm>
            <a:off x="3099896" y="3420317"/>
            <a:ext cx="29442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20"/>
          <p:cNvSpPr txBox="1">
            <a:spLocks noGrp="1"/>
          </p:cNvSpPr>
          <p:nvPr>
            <p:ph type="subTitle" idx="5"/>
          </p:nvPr>
        </p:nvSpPr>
        <p:spPr>
          <a:xfrm>
            <a:off x="3099906" y="4113013"/>
            <a:ext cx="29442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206" name="Google Shape;206;p20"/>
          <p:cNvGrpSpPr/>
          <p:nvPr/>
        </p:nvGrpSpPr>
        <p:grpSpPr>
          <a:xfrm>
            <a:off x="0" y="0"/>
            <a:ext cx="9149044" cy="5153909"/>
            <a:chOff x="0" y="0"/>
            <a:chExt cx="9149044" cy="5153909"/>
          </a:xfrm>
        </p:grpSpPr>
        <p:grpSp>
          <p:nvGrpSpPr>
            <p:cNvPr id="207" name="Google Shape;207;p20"/>
            <p:cNvGrpSpPr/>
            <p:nvPr/>
          </p:nvGrpSpPr>
          <p:grpSpPr>
            <a:xfrm>
              <a:off x="2633519" y="4796608"/>
              <a:ext cx="6515525" cy="357300"/>
              <a:chOff x="2633519" y="4796608"/>
              <a:chExt cx="6515525" cy="357300"/>
            </a:xfrm>
          </p:grpSpPr>
          <p:pic>
            <p:nvPicPr>
              <p:cNvPr id="208" name="Google Shape;208;p2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10800000">
                <a:off x="2633519" y="4796608"/>
                <a:ext cx="6515525" cy="3573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9" name="Google Shape;209;p2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10800000">
                <a:off x="7293388" y="4940768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0" name="Google Shape;210;p20"/>
            <p:cNvGrpSpPr/>
            <p:nvPr/>
          </p:nvGrpSpPr>
          <p:grpSpPr>
            <a:xfrm>
              <a:off x="0" y="0"/>
              <a:ext cx="6523526" cy="359400"/>
              <a:chOff x="0" y="0"/>
              <a:chExt cx="6523526" cy="359400"/>
            </a:xfrm>
          </p:grpSpPr>
          <p:pic>
            <p:nvPicPr>
              <p:cNvPr id="211" name="Google Shape;211;p2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0" y="0"/>
                <a:ext cx="6523526" cy="3594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2" name="Google Shape;212;p2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265125" y="145205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13" name="Google Shape;213;p20"/>
          <p:cNvPicPr preferRelativeResize="0"/>
          <p:nvPr/>
        </p:nvPicPr>
        <p:blipFill rotWithShape="1">
          <a:blip r:embed="rId6">
            <a:alphaModFix/>
          </a:blip>
          <a:srcRect t="129" b="129"/>
          <a:stretch/>
        </p:blipFill>
        <p:spPr>
          <a:xfrm rot="5400000">
            <a:off x="-128174" y="3562553"/>
            <a:ext cx="1716695" cy="1307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1225" y="0"/>
            <a:ext cx="972775" cy="972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25;p3"/>
          <p:cNvGrpSpPr/>
          <p:nvPr/>
        </p:nvGrpSpPr>
        <p:grpSpPr>
          <a:xfrm>
            <a:off x="4303195" y="4617494"/>
            <a:ext cx="4845850" cy="529600"/>
            <a:chOff x="4296376" y="4610675"/>
            <a:chExt cx="4845850" cy="529600"/>
          </a:xfrm>
        </p:grpSpPr>
        <p:pic>
          <p:nvPicPr>
            <p:cNvPr id="26" name="Google Shape;26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4296376" y="4610675"/>
              <a:ext cx="4845850" cy="52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27;p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7293388" y="4840980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4047175" y="2409650"/>
            <a:ext cx="4383600" cy="13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5690275" y="1037350"/>
            <a:ext cx="1097400" cy="1097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17" name="Google Shape;217;p21"/>
          <p:cNvGrpSpPr/>
          <p:nvPr/>
        </p:nvGrpSpPr>
        <p:grpSpPr>
          <a:xfrm>
            <a:off x="0" y="0"/>
            <a:ext cx="6523526" cy="369900"/>
            <a:chOff x="0" y="0"/>
            <a:chExt cx="6523526" cy="369900"/>
          </a:xfrm>
        </p:grpSpPr>
        <p:pic>
          <p:nvPicPr>
            <p:cNvPr id="218" name="Google Shape;218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9" name="Google Shape;219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0" name="Google Shape;220;p21"/>
          <p:cNvGrpSpPr/>
          <p:nvPr/>
        </p:nvGrpSpPr>
        <p:grpSpPr>
          <a:xfrm>
            <a:off x="0" y="0"/>
            <a:ext cx="9144000" cy="5143512"/>
            <a:chOff x="0" y="0"/>
            <a:chExt cx="9144000" cy="5143512"/>
          </a:xfrm>
        </p:grpSpPr>
        <p:pic>
          <p:nvPicPr>
            <p:cNvPr id="221" name="Google Shape;221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171225" y="0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p2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0" y="4170737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226" name="Google Shape;226;p22"/>
          <p:cNvPicPr preferRelativeResize="0"/>
          <p:nvPr/>
        </p:nvPicPr>
        <p:blipFill rotWithShape="1">
          <a:blip r:embed="rId3">
            <a:alphaModFix/>
          </a:blip>
          <a:srcRect l="14813" b="34262"/>
          <a:stretch/>
        </p:blipFill>
        <p:spPr>
          <a:xfrm rot="10800000">
            <a:off x="7654149" y="-40526"/>
            <a:ext cx="1506076" cy="8878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7" name="Google Shape;227;p22"/>
          <p:cNvGrpSpPr/>
          <p:nvPr/>
        </p:nvGrpSpPr>
        <p:grpSpPr>
          <a:xfrm flipH="1">
            <a:off x="0" y="0"/>
            <a:ext cx="9144000" cy="5143512"/>
            <a:chOff x="0" y="0"/>
            <a:chExt cx="9144000" cy="5143512"/>
          </a:xfrm>
        </p:grpSpPr>
        <p:pic>
          <p:nvPicPr>
            <p:cNvPr id="228" name="Google Shape;22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171225" y="0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9" name="Google Shape;229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0" y="4170737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23"/>
          <p:cNvGrpSpPr/>
          <p:nvPr/>
        </p:nvGrpSpPr>
        <p:grpSpPr>
          <a:xfrm flipH="1">
            <a:off x="2620475" y="0"/>
            <a:ext cx="6523526" cy="369900"/>
            <a:chOff x="0" y="0"/>
            <a:chExt cx="6523526" cy="369900"/>
          </a:xfrm>
        </p:grpSpPr>
        <p:pic>
          <p:nvPicPr>
            <p:cNvPr id="234" name="Google Shape;234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" name="Google Shape;235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6" name="Google Shape;236;p23"/>
          <p:cNvPicPr preferRelativeResize="0"/>
          <p:nvPr/>
        </p:nvPicPr>
        <p:blipFill rotWithShape="1">
          <a:blip r:embed="rId5">
            <a:alphaModFix/>
          </a:blip>
          <a:srcRect r="56111" b="41941"/>
          <a:stretch/>
        </p:blipFill>
        <p:spPr>
          <a:xfrm rot="-5400000">
            <a:off x="8325038" y="4266787"/>
            <a:ext cx="775950" cy="78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 flipH="1">
            <a:off x="0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241" name="Google Shape;241;p24"/>
          <p:cNvPicPr preferRelativeResize="0"/>
          <p:nvPr/>
        </p:nvPicPr>
        <p:blipFill rotWithShape="1">
          <a:blip r:embed="rId3">
            <a:alphaModFix/>
          </a:blip>
          <a:srcRect t="128" b="35496"/>
          <a:stretch/>
        </p:blipFill>
        <p:spPr>
          <a:xfrm>
            <a:off x="6296175" y="4293872"/>
            <a:ext cx="1716701" cy="844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" name="Google Shape;242;p24"/>
          <p:cNvGrpSpPr/>
          <p:nvPr/>
        </p:nvGrpSpPr>
        <p:grpSpPr>
          <a:xfrm>
            <a:off x="0" y="0"/>
            <a:ext cx="3789523" cy="359400"/>
            <a:chOff x="0" y="0"/>
            <a:chExt cx="3789523" cy="359400"/>
          </a:xfrm>
        </p:grpSpPr>
        <p:pic>
          <p:nvPicPr>
            <p:cNvPr id="243" name="Google Shape;243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0"/>
              <a:ext cx="3789523" cy="35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4" name="Google Shape;244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5125" y="14520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45" name="Google Shape;24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 flipH="1">
            <a:off x="8171225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5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49" name="Google Shape;249;p25"/>
          <p:cNvGrpSpPr/>
          <p:nvPr/>
        </p:nvGrpSpPr>
        <p:grpSpPr>
          <a:xfrm rot="10800000" flipH="1">
            <a:off x="5131123" y="0"/>
            <a:ext cx="4012877" cy="359400"/>
            <a:chOff x="5129348" y="4780863"/>
            <a:chExt cx="4012877" cy="359400"/>
          </a:xfrm>
        </p:grpSpPr>
        <p:pic>
          <p:nvPicPr>
            <p:cNvPr id="250" name="Google Shape;250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5129348" y="4780863"/>
              <a:ext cx="4012877" cy="35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1" name="Google Shape;251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293388" y="4911768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52" name="Google Shape;25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-25" y="0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6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6" name="Google Shape;256;p26"/>
          <p:cNvGrpSpPr/>
          <p:nvPr/>
        </p:nvGrpSpPr>
        <p:grpSpPr>
          <a:xfrm>
            <a:off x="0" y="12"/>
            <a:ext cx="9144000" cy="5143487"/>
            <a:chOff x="0" y="12"/>
            <a:chExt cx="9144000" cy="5143487"/>
          </a:xfrm>
        </p:grpSpPr>
        <p:pic>
          <p:nvPicPr>
            <p:cNvPr id="257" name="Google Shape;257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 flipH="1">
              <a:off x="0" y="4170725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8" name="Google Shape;258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400000" flipH="1">
              <a:off x="8171225" y="12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59" name="Google Shape;259;p26"/>
          <p:cNvGrpSpPr/>
          <p:nvPr/>
        </p:nvGrpSpPr>
        <p:grpSpPr>
          <a:xfrm rot="10800000">
            <a:off x="0" y="0"/>
            <a:ext cx="4012877" cy="359400"/>
            <a:chOff x="5129346" y="4780863"/>
            <a:chExt cx="4012877" cy="359400"/>
          </a:xfrm>
        </p:grpSpPr>
        <p:pic>
          <p:nvPicPr>
            <p:cNvPr id="260" name="Google Shape;260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5129346" y="4780863"/>
              <a:ext cx="4012877" cy="35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1" name="Google Shape;261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7293388" y="4926068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7"/>
          <p:cNvSpPr txBox="1">
            <a:spLocks noGrp="1"/>
          </p:cNvSpPr>
          <p:nvPr>
            <p:ph type="title"/>
          </p:nvPr>
        </p:nvSpPr>
        <p:spPr>
          <a:xfrm>
            <a:off x="4364013" y="540000"/>
            <a:ext cx="36993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7"/>
          <p:cNvSpPr txBox="1">
            <a:spLocks noGrp="1"/>
          </p:cNvSpPr>
          <p:nvPr>
            <p:ph type="subTitle" idx="1"/>
          </p:nvPr>
        </p:nvSpPr>
        <p:spPr>
          <a:xfrm>
            <a:off x="4364013" y="2369350"/>
            <a:ext cx="36993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7"/>
          <p:cNvSpPr>
            <a:spLocks noGrp="1"/>
          </p:cNvSpPr>
          <p:nvPr>
            <p:ph type="pic" idx="2"/>
          </p:nvPr>
        </p:nvSpPr>
        <p:spPr>
          <a:xfrm>
            <a:off x="713225" y="539550"/>
            <a:ext cx="3072600" cy="40644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267" name="Google Shape;267;p27"/>
          <p:cNvSpPr txBox="1"/>
          <p:nvPr/>
        </p:nvSpPr>
        <p:spPr>
          <a:xfrm>
            <a:off x="4364013" y="3542325"/>
            <a:ext cx="3699300" cy="6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This presentation template was created by </a:t>
            </a:r>
            <a:r>
              <a:rPr lang="en" sz="1000" b="1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000" b="1" u="sng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8" name="Google Shape;268;p27"/>
          <p:cNvGrpSpPr/>
          <p:nvPr/>
        </p:nvGrpSpPr>
        <p:grpSpPr>
          <a:xfrm>
            <a:off x="-6816" y="0"/>
            <a:ext cx="9150952" cy="5153913"/>
            <a:chOff x="-6816" y="0"/>
            <a:chExt cx="9150952" cy="5153913"/>
          </a:xfrm>
        </p:grpSpPr>
        <p:grpSp>
          <p:nvGrpSpPr>
            <p:cNvPr id="269" name="Google Shape;269;p27"/>
            <p:cNvGrpSpPr/>
            <p:nvPr/>
          </p:nvGrpSpPr>
          <p:grpSpPr>
            <a:xfrm flipH="1">
              <a:off x="5354613" y="0"/>
              <a:ext cx="3789523" cy="359400"/>
              <a:chOff x="0" y="0"/>
              <a:chExt cx="3789523" cy="359400"/>
            </a:xfrm>
          </p:grpSpPr>
          <p:pic>
            <p:nvPicPr>
              <p:cNvPr id="270" name="Google Shape;270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0" y="0"/>
                <a:ext cx="3789523" cy="3594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1" name="Google Shape;271;p27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265125" y="145205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72" name="Google Shape;272;p27"/>
            <p:cNvGrpSpPr/>
            <p:nvPr/>
          </p:nvGrpSpPr>
          <p:grpSpPr>
            <a:xfrm flipH="1">
              <a:off x="-6816" y="4765888"/>
              <a:ext cx="3785698" cy="388025"/>
              <a:chOff x="5363346" y="4765888"/>
              <a:chExt cx="3785698" cy="388025"/>
            </a:xfrm>
          </p:grpSpPr>
          <p:pic>
            <p:nvPicPr>
              <p:cNvPr id="273" name="Google Shape;273;p27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 rot="10800000">
                <a:off x="5363346" y="4765888"/>
                <a:ext cx="3785698" cy="3880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4" name="Google Shape;274;p27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 rot="10800000">
                <a:off x="7300206" y="4925405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75" name="Google Shape;275;p27"/>
          <p:cNvGrpSpPr/>
          <p:nvPr/>
        </p:nvGrpSpPr>
        <p:grpSpPr>
          <a:xfrm>
            <a:off x="0" y="-11538"/>
            <a:ext cx="9143999" cy="5155025"/>
            <a:chOff x="0" y="-11538"/>
            <a:chExt cx="9143999" cy="5155025"/>
          </a:xfrm>
        </p:grpSpPr>
        <p:pic>
          <p:nvPicPr>
            <p:cNvPr id="276" name="Google Shape;276;p27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 flipH="1">
              <a:off x="0" y="-11538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7" name="Google Shape;277;p27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 flipH="1">
              <a:off x="8171224" y="4170713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8"/>
          <p:cNvPicPr preferRelativeResize="0"/>
          <p:nvPr/>
        </p:nvPicPr>
        <p:blipFill rotWithShape="1">
          <a:blip r:embed="rId3">
            <a:alphaModFix/>
          </a:blip>
          <a:srcRect t="129" b="129"/>
          <a:stretch/>
        </p:blipFill>
        <p:spPr>
          <a:xfrm rot="-5400000">
            <a:off x="-145124" y="3582752"/>
            <a:ext cx="1716695" cy="1307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6088" y="-13650"/>
            <a:ext cx="1251550" cy="1251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3" name="Google Shape;283;p28"/>
          <p:cNvGrpSpPr/>
          <p:nvPr/>
        </p:nvGrpSpPr>
        <p:grpSpPr>
          <a:xfrm>
            <a:off x="0" y="-13638"/>
            <a:ext cx="8878852" cy="4923618"/>
            <a:chOff x="0" y="-13638"/>
            <a:chExt cx="8878852" cy="4923618"/>
          </a:xfrm>
        </p:grpSpPr>
        <p:pic>
          <p:nvPicPr>
            <p:cNvPr id="284" name="Google Shape;284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7293388" y="4840980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85" name="Google Shape;285;p28"/>
            <p:cNvGrpSpPr/>
            <p:nvPr/>
          </p:nvGrpSpPr>
          <p:grpSpPr>
            <a:xfrm>
              <a:off x="0" y="-13638"/>
              <a:ext cx="6523526" cy="536050"/>
              <a:chOff x="0" y="-13638"/>
              <a:chExt cx="6523526" cy="536050"/>
            </a:xfrm>
          </p:grpSpPr>
          <p:pic>
            <p:nvPicPr>
              <p:cNvPr id="286" name="Google Shape;286;p28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0" y="-13638"/>
                <a:ext cx="6523526" cy="536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7" name="Google Shape;287;p28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65125" y="232968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9"/>
          <p:cNvPicPr preferRelativeResize="0"/>
          <p:nvPr/>
        </p:nvPicPr>
        <p:blipFill rotWithShape="1">
          <a:blip r:embed="rId3">
            <a:alphaModFix/>
          </a:blip>
          <a:srcRect l="73637" t="129" b="129"/>
          <a:stretch/>
        </p:blipFill>
        <p:spPr>
          <a:xfrm>
            <a:off x="8632789" y="38875"/>
            <a:ext cx="452574" cy="13079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1" name="Google Shape;291;p29"/>
          <p:cNvGrpSpPr/>
          <p:nvPr/>
        </p:nvGrpSpPr>
        <p:grpSpPr>
          <a:xfrm>
            <a:off x="-26" y="-20456"/>
            <a:ext cx="972776" cy="5162894"/>
            <a:chOff x="-26" y="-20456"/>
            <a:chExt cx="972776" cy="5162894"/>
          </a:xfrm>
        </p:grpSpPr>
        <p:pic>
          <p:nvPicPr>
            <p:cNvPr id="292" name="Google Shape;292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-25" y="-20456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3" name="Google Shape;293;p2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 flipH="1">
              <a:off x="-26" y="4169663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4" name="Google Shape;294;p29"/>
          <p:cNvGrpSpPr/>
          <p:nvPr/>
        </p:nvGrpSpPr>
        <p:grpSpPr>
          <a:xfrm rot="10800000">
            <a:off x="5368113" y="4784100"/>
            <a:ext cx="3789523" cy="359400"/>
            <a:chOff x="-13638" y="0"/>
            <a:chExt cx="3789523" cy="359400"/>
          </a:xfrm>
        </p:grpSpPr>
        <p:pic>
          <p:nvPicPr>
            <p:cNvPr id="295" name="Google Shape;295;p2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-13638" y="0"/>
              <a:ext cx="3789523" cy="35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6" name="Google Shape;296;p2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65125" y="14520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13225" y="1099175"/>
            <a:ext cx="317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713225" y="1869900"/>
            <a:ext cx="3171900" cy="21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5" name="Google Shape;35;p4"/>
          <p:cNvGrpSpPr/>
          <p:nvPr/>
        </p:nvGrpSpPr>
        <p:grpSpPr>
          <a:xfrm flipH="1">
            <a:off x="2620475" y="0"/>
            <a:ext cx="6523526" cy="369900"/>
            <a:chOff x="0" y="0"/>
            <a:chExt cx="6523526" cy="369900"/>
          </a:xfrm>
        </p:grpSpPr>
        <p:pic>
          <p:nvPicPr>
            <p:cNvPr id="36" name="Google Shape;36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8" name="Google Shape;38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 flipH="1">
            <a:off x="0" y="4170737"/>
            <a:ext cx="972775" cy="97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9350" y="3712050"/>
            <a:ext cx="1768001" cy="13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3553500" y="3054555"/>
            <a:ext cx="4787100" cy="9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2"/>
          </p:nvPr>
        </p:nvSpPr>
        <p:spPr>
          <a:xfrm>
            <a:off x="3553500" y="1649136"/>
            <a:ext cx="4787100" cy="9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3"/>
          </p:nvPr>
        </p:nvSpPr>
        <p:spPr>
          <a:xfrm>
            <a:off x="1859700" y="1649136"/>
            <a:ext cx="1541400" cy="9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4"/>
          </p:nvPr>
        </p:nvSpPr>
        <p:spPr>
          <a:xfrm>
            <a:off x="1859700" y="3054549"/>
            <a:ext cx="1541400" cy="9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 rot="10800000">
            <a:off x="2620475" y="4773475"/>
            <a:ext cx="6523526" cy="369900"/>
            <a:chOff x="0" y="0"/>
            <a:chExt cx="6523526" cy="369900"/>
          </a:xfrm>
        </p:grpSpPr>
        <p:pic>
          <p:nvPicPr>
            <p:cNvPr id="48" name="Google Shape;48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0" name="Google Shape;50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170737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 rotWithShape="1">
          <a:blip r:embed="rId3">
            <a:alphaModFix/>
          </a:blip>
          <a:srcRect l="31651" t="130" b="18270"/>
          <a:stretch/>
        </p:blipFill>
        <p:spPr>
          <a:xfrm rot="10800000" flipH="1">
            <a:off x="8199274" y="11375"/>
            <a:ext cx="1173326" cy="1070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13225" y="987538"/>
            <a:ext cx="4294800" cy="10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ubTitle" idx="1"/>
          </p:nvPr>
        </p:nvSpPr>
        <p:spPr>
          <a:xfrm>
            <a:off x="713225" y="2109663"/>
            <a:ext cx="4294800" cy="25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>
            <a:spLocks noGrp="1"/>
          </p:cNvSpPr>
          <p:nvPr>
            <p:ph type="pic" idx="2"/>
          </p:nvPr>
        </p:nvSpPr>
        <p:spPr>
          <a:xfrm>
            <a:off x="5643775" y="539500"/>
            <a:ext cx="2787000" cy="40644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pic>
        <p:nvPicPr>
          <p:cNvPr id="61" name="Google Shape;6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-25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7"/>
          <p:cNvPicPr preferRelativeResize="0"/>
          <p:nvPr/>
        </p:nvPicPr>
        <p:blipFill rotWithShape="1">
          <a:blip r:embed="rId4">
            <a:alphaModFix/>
          </a:blip>
          <a:srcRect t="129" b="129"/>
          <a:stretch/>
        </p:blipFill>
        <p:spPr>
          <a:xfrm rot="-5400000">
            <a:off x="7509601" y="3503753"/>
            <a:ext cx="1716695" cy="13079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" name="Google Shape;63;p7"/>
          <p:cNvGrpSpPr/>
          <p:nvPr/>
        </p:nvGrpSpPr>
        <p:grpSpPr>
          <a:xfrm>
            <a:off x="0" y="0"/>
            <a:ext cx="5837899" cy="536050"/>
            <a:chOff x="0" y="0"/>
            <a:chExt cx="5837899" cy="536050"/>
          </a:xfrm>
        </p:grpSpPr>
        <p:pic>
          <p:nvPicPr>
            <p:cNvPr id="64" name="Google Shape;64;p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0" y="0"/>
              <a:ext cx="5837899" cy="536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65125" y="24660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69" name="Google Shape;69;p8"/>
          <p:cNvPicPr preferRelativeResize="0"/>
          <p:nvPr/>
        </p:nvPicPr>
        <p:blipFill rotWithShape="1">
          <a:blip r:embed="rId3">
            <a:alphaModFix/>
          </a:blip>
          <a:srcRect b="22420"/>
          <a:stretch/>
        </p:blipFill>
        <p:spPr>
          <a:xfrm rot="5400000">
            <a:off x="-257665" y="461283"/>
            <a:ext cx="1768000" cy="10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890675" y="0"/>
            <a:ext cx="1251550" cy="1251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" name="Google Shape;71;p8"/>
          <p:cNvGrpSpPr/>
          <p:nvPr/>
        </p:nvGrpSpPr>
        <p:grpSpPr>
          <a:xfrm>
            <a:off x="3881699" y="4752250"/>
            <a:ext cx="5260526" cy="388025"/>
            <a:chOff x="3881699" y="4752250"/>
            <a:chExt cx="5260526" cy="388025"/>
          </a:xfrm>
        </p:grpSpPr>
        <p:pic>
          <p:nvPicPr>
            <p:cNvPr id="72" name="Google Shape;72;p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3881699" y="4752250"/>
              <a:ext cx="5260526" cy="388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" name="Google Shape;73;p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7293388" y="4911768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-1" y="2100"/>
            <a:ext cx="9144001" cy="5141388"/>
            <a:chOff x="-1" y="2100"/>
            <a:chExt cx="9144001" cy="5141388"/>
          </a:xfrm>
        </p:grpSpPr>
        <p:pic>
          <p:nvPicPr>
            <p:cNvPr id="79" name="Google Shape;79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 flipH="1">
              <a:off x="8171225" y="2100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 flipH="1">
              <a:off x="-1" y="4170713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1" name="Google Shape;81;p9"/>
          <p:cNvGrpSpPr/>
          <p:nvPr/>
        </p:nvGrpSpPr>
        <p:grpSpPr>
          <a:xfrm rot="10800000">
            <a:off x="0" y="2100"/>
            <a:ext cx="4881173" cy="365700"/>
            <a:chOff x="4261050" y="4610675"/>
            <a:chExt cx="4881173" cy="365700"/>
          </a:xfrm>
        </p:grpSpPr>
        <p:pic>
          <p:nvPicPr>
            <p:cNvPr id="82" name="Google Shape;82;p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4261050" y="4610675"/>
              <a:ext cx="4881173" cy="365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" name="Google Shape;83;p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7293388" y="4759030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0"/>
          <p:cNvSpPr txBox="1">
            <a:spLocks noGrp="1"/>
          </p:cNvSpPr>
          <p:nvPr>
            <p:ph type="ctrTitle"/>
          </p:nvPr>
        </p:nvSpPr>
        <p:spPr>
          <a:xfrm>
            <a:off x="-56000" y="875800"/>
            <a:ext cx="8881500" cy="21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DAY MILLENNIALS MANAGE THE TECHNICAL WORKFORCE</a:t>
            </a:r>
            <a:endParaRPr/>
          </a:p>
        </p:txBody>
      </p:sp>
      <p:sp>
        <p:nvSpPr>
          <p:cNvPr id="302" name="Google Shape;302;p30"/>
          <p:cNvSpPr txBox="1">
            <a:spLocks noGrp="1"/>
          </p:cNvSpPr>
          <p:nvPr>
            <p:ph type="subTitle" idx="1"/>
          </p:nvPr>
        </p:nvSpPr>
        <p:spPr>
          <a:xfrm>
            <a:off x="972300" y="3239202"/>
            <a:ext cx="71994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shit’s gonna look. Now pass me my avocado toast.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39"/>
          <p:cNvPicPr preferRelativeResize="0"/>
          <p:nvPr/>
        </p:nvPicPr>
        <p:blipFill rotWithShape="1">
          <a:blip r:embed="rId3">
            <a:alphaModFix/>
          </a:blip>
          <a:srcRect t="129" b="129"/>
          <a:stretch/>
        </p:blipFill>
        <p:spPr>
          <a:xfrm rot="10800000">
            <a:off x="2677801" y="270878"/>
            <a:ext cx="1716695" cy="1307947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39"/>
          <p:cNvSpPr txBox="1">
            <a:spLocks noGrp="1"/>
          </p:cNvSpPr>
          <p:nvPr>
            <p:ph type="title"/>
          </p:nvPr>
        </p:nvSpPr>
        <p:spPr>
          <a:xfrm>
            <a:off x="4047175" y="2409650"/>
            <a:ext cx="4383600" cy="13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MILLENNIAL TAKEOVER</a:t>
            </a:r>
            <a:endParaRPr/>
          </a:p>
        </p:txBody>
      </p:sp>
      <p:sp>
        <p:nvSpPr>
          <p:cNvPr id="369" name="Google Shape;369;p39"/>
          <p:cNvSpPr txBox="1">
            <a:spLocks noGrp="1"/>
          </p:cNvSpPr>
          <p:nvPr>
            <p:ph type="title" idx="2"/>
          </p:nvPr>
        </p:nvSpPr>
        <p:spPr>
          <a:xfrm>
            <a:off x="5690275" y="1037350"/>
            <a:ext cx="10974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370" name="Google Shape;370;p39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6036" r="16042"/>
          <a:stretch/>
        </p:blipFill>
        <p:spPr>
          <a:xfrm>
            <a:off x="713225" y="539500"/>
            <a:ext cx="2760600" cy="4064400"/>
          </a:xfrm>
          <a:prstGeom prst="round2DiagRect">
            <a:avLst>
              <a:gd name="adj1" fmla="val 0"/>
              <a:gd name="adj2" fmla="val 50000"/>
            </a:avLst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0"/>
          <p:cNvSpPr txBox="1">
            <a:spLocks noGrp="1"/>
          </p:cNvSpPr>
          <p:nvPr>
            <p:ph type="title"/>
          </p:nvPr>
        </p:nvSpPr>
        <p:spPr>
          <a:xfrm>
            <a:off x="720000" y="5384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MILLENNIAL LED POLICIES</a:t>
            </a:r>
            <a:endParaRPr/>
          </a:p>
        </p:txBody>
      </p:sp>
      <p:sp>
        <p:nvSpPr>
          <p:cNvPr id="376" name="Google Shape;376;p40"/>
          <p:cNvSpPr txBox="1">
            <a:spLocks noGrp="1"/>
          </p:cNvSpPr>
          <p:nvPr>
            <p:ph type="subTitle" idx="4"/>
          </p:nvPr>
        </p:nvSpPr>
        <p:spPr>
          <a:xfrm>
            <a:off x="709749" y="2333730"/>
            <a:ext cx="25329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BETTER PARENTAL LEAVE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7" name="Google Shape;377;p40"/>
          <p:cNvSpPr txBox="1">
            <a:spLocks noGrp="1"/>
          </p:cNvSpPr>
          <p:nvPr>
            <p:ph type="subTitle" idx="5"/>
          </p:nvPr>
        </p:nvSpPr>
        <p:spPr>
          <a:xfrm>
            <a:off x="3459159" y="2333721"/>
            <a:ext cx="22257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MENTAL HEALTH 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RESOURCES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8" name="Google Shape;378;p40"/>
          <p:cNvSpPr txBox="1">
            <a:spLocks noGrp="1"/>
          </p:cNvSpPr>
          <p:nvPr>
            <p:ph type="subTitle" idx="1"/>
          </p:nvPr>
        </p:nvSpPr>
        <p:spPr>
          <a:xfrm>
            <a:off x="709750" y="2897030"/>
            <a:ext cx="2225700" cy="19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Millennials will probably be the last generator to procreate (except for generations living in Texas)</a:t>
            </a:r>
            <a:endParaRPr/>
          </a:p>
        </p:txBody>
      </p:sp>
      <p:sp>
        <p:nvSpPr>
          <p:cNvPr id="379" name="Google Shape;379;p40"/>
          <p:cNvSpPr txBox="1">
            <a:spLocks noGrp="1"/>
          </p:cNvSpPr>
          <p:nvPr>
            <p:ph type="subTitle" idx="2"/>
          </p:nvPr>
        </p:nvSpPr>
        <p:spPr>
          <a:xfrm>
            <a:off x="3457413" y="2897030"/>
            <a:ext cx="2225700" cy="19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 warming, soaring interest rates, housing crisis, we know you’re gonna need it. </a:t>
            </a:r>
            <a:endParaRPr/>
          </a:p>
        </p:txBody>
      </p:sp>
      <p:sp>
        <p:nvSpPr>
          <p:cNvPr id="380" name="Google Shape;380;p40"/>
          <p:cNvSpPr txBox="1">
            <a:spLocks noGrp="1"/>
          </p:cNvSpPr>
          <p:nvPr>
            <p:ph type="subTitle" idx="3"/>
          </p:nvPr>
        </p:nvSpPr>
        <p:spPr>
          <a:xfrm>
            <a:off x="6205076" y="2897030"/>
            <a:ext cx="2225700" cy="19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Still cheaper than having kids. </a:t>
            </a:r>
            <a:endParaRPr/>
          </a:p>
        </p:txBody>
      </p:sp>
      <p:sp>
        <p:nvSpPr>
          <p:cNvPr id="381" name="Google Shape;381;p40"/>
          <p:cNvSpPr txBox="1">
            <a:spLocks noGrp="1"/>
          </p:cNvSpPr>
          <p:nvPr>
            <p:ph type="subTitle" idx="6"/>
          </p:nvPr>
        </p:nvSpPr>
        <p:spPr>
          <a:xfrm>
            <a:off x="6205085" y="2333721"/>
            <a:ext cx="22257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PAID PET INSURANCE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2" name="Google Shape;382;p40"/>
          <p:cNvSpPr/>
          <p:nvPr/>
        </p:nvSpPr>
        <p:spPr>
          <a:xfrm>
            <a:off x="796200" y="1503648"/>
            <a:ext cx="708300" cy="708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3" name="Google Shape;383;p40"/>
          <p:cNvSpPr/>
          <p:nvPr/>
        </p:nvSpPr>
        <p:spPr>
          <a:xfrm>
            <a:off x="3535350" y="1503648"/>
            <a:ext cx="708300" cy="708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4" name="Google Shape;384;p40"/>
          <p:cNvSpPr/>
          <p:nvPr/>
        </p:nvSpPr>
        <p:spPr>
          <a:xfrm>
            <a:off x="6281275" y="1503648"/>
            <a:ext cx="708300" cy="708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85" name="Google Shape;385;p40"/>
          <p:cNvGrpSpPr/>
          <p:nvPr/>
        </p:nvGrpSpPr>
        <p:grpSpPr>
          <a:xfrm>
            <a:off x="3721252" y="1691020"/>
            <a:ext cx="342929" cy="321477"/>
            <a:chOff x="5609109" y="1483672"/>
            <a:chExt cx="376762" cy="353193"/>
          </a:xfrm>
        </p:grpSpPr>
        <p:sp>
          <p:nvSpPr>
            <p:cNvPr id="386" name="Google Shape;386;p40"/>
            <p:cNvSpPr/>
            <p:nvPr/>
          </p:nvSpPr>
          <p:spPr>
            <a:xfrm>
              <a:off x="5720199" y="1770624"/>
              <a:ext cx="22099" cy="22099"/>
            </a:xfrm>
            <a:custGeom>
              <a:avLst/>
              <a:gdLst/>
              <a:ahLst/>
              <a:cxnLst/>
              <a:rect l="l" t="t" r="r" b="b"/>
              <a:pathLst>
                <a:path w="782" h="782" extrusionOk="0">
                  <a:moveTo>
                    <a:pt x="0" y="0"/>
                  </a:moveTo>
                  <a:lnTo>
                    <a:pt x="0" y="782"/>
                  </a:lnTo>
                  <a:lnTo>
                    <a:pt x="782" y="782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0"/>
            <p:cNvSpPr/>
            <p:nvPr/>
          </p:nvSpPr>
          <p:spPr>
            <a:xfrm>
              <a:off x="5764369" y="1770624"/>
              <a:ext cx="22099" cy="22099"/>
            </a:xfrm>
            <a:custGeom>
              <a:avLst/>
              <a:gdLst/>
              <a:ahLst/>
              <a:cxnLst/>
              <a:rect l="l" t="t" r="r" b="b"/>
              <a:pathLst>
                <a:path w="782" h="782" extrusionOk="0">
                  <a:moveTo>
                    <a:pt x="0" y="0"/>
                  </a:moveTo>
                  <a:lnTo>
                    <a:pt x="0" y="782"/>
                  </a:lnTo>
                  <a:lnTo>
                    <a:pt x="782" y="782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0"/>
            <p:cNvSpPr/>
            <p:nvPr/>
          </p:nvSpPr>
          <p:spPr>
            <a:xfrm>
              <a:off x="5808483" y="1770624"/>
              <a:ext cx="22128" cy="22099"/>
            </a:xfrm>
            <a:custGeom>
              <a:avLst/>
              <a:gdLst/>
              <a:ahLst/>
              <a:cxnLst/>
              <a:rect l="l" t="t" r="r" b="b"/>
              <a:pathLst>
                <a:path w="783" h="782" extrusionOk="0">
                  <a:moveTo>
                    <a:pt x="1" y="0"/>
                  </a:moveTo>
                  <a:lnTo>
                    <a:pt x="1" y="782"/>
                  </a:lnTo>
                  <a:lnTo>
                    <a:pt x="782" y="782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/>
            <p:cNvSpPr/>
            <p:nvPr/>
          </p:nvSpPr>
          <p:spPr>
            <a:xfrm>
              <a:off x="5609109" y="1483672"/>
              <a:ext cx="376762" cy="198668"/>
            </a:xfrm>
            <a:custGeom>
              <a:avLst/>
              <a:gdLst/>
              <a:ahLst/>
              <a:cxnLst/>
              <a:rect l="l" t="t" r="r" b="b"/>
              <a:pathLst>
                <a:path w="13332" h="7030" extrusionOk="0">
                  <a:moveTo>
                    <a:pt x="391" y="0"/>
                  </a:moveTo>
                  <a:cubicBezTo>
                    <a:pt x="175" y="0"/>
                    <a:pt x="0" y="174"/>
                    <a:pt x="0" y="389"/>
                  </a:cubicBezTo>
                  <a:lnTo>
                    <a:pt x="0" y="7030"/>
                  </a:lnTo>
                  <a:lnTo>
                    <a:pt x="1588" y="7030"/>
                  </a:lnTo>
                  <a:lnTo>
                    <a:pt x="1588" y="5859"/>
                  </a:lnTo>
                  <a:cubicBezTo>
                    <a:pt x="1588" y="5643"/>
                    <a:pt x="1763" y="5468"/>
                    <a:pt x="1979" y="5468"/>
                  </a:cubicBezTo>
                  <a:lnTo>
                    <a:pt x="2533" y="5468"/>
                  </a:lnTo>
                  <a:cubicBezTo>
                    <a:pt x="2623" y="5149"/>
                    <a:pt x="2752" y="4841"/>
                    <a:pt x="2918" y="4548"/>
                  </a:cubicBezTo>
                  <a:lnTo>
                    <a:pt x="2523" y="4153"/>
                  </a:lnTo>
                  <a:cubicBezTo>
                    <a:pt x="2371" y="4001"/>
                    <a:pt x="2371" y="3753"/>
                    <a:pt x="2523" y="3602"/>
                  </a:cubicBezTo>
                  <a:lnTo>
                    <a:pt x="3628" y="2496"/>
                  </a:lnTo>
                  <a:cubicBezTo>
                    <a:pt x="3704" y="2420"/>
                    <a:pt x="3804" y="2382"/>
                    <a:pt x="3904" y="2382"/>
                  </a:cubicBezTo>
                  <a:cubicBezTo>
                    <a:pt x="4004" y="2382"/>
                    <a:pt x="4104" y="2420"/>
                    <a:pt x="4181" y="2496"/>
                  </a:cubicBezTo>
                  <a:lnTo>
                    <a:pt x="4574" y="2890"/>
                  </a:lnTo>
                  <a:cubicBezTo>
                    <a:pt x="4867" y="2725"/>
                    <a:pt x="5175" y="2597"/>
                    <a:pt x="5494" y="2507"/>
                  </a:cubicBezTo>
                  <a:lnTo>
                    <a:pt x="5494" y="1953"/>
                  </a:lnTo>
                  <a:cubicBezTo>
                    <a:pt x="5494" y="1737"/>
                    <a:pt x="5669" y="1562"/>
                    <a:pt x="5885" y="1562"/>
                  </a:cubicBezTo>
                  <a:lnTo>
                    <a:pt x="7447" y="1562"/>
                  </a:lnTo>
                  <a:cubicBezTo>
                    <a:pt x="7663" y="1562"/>
                    <a:pt x="7837" y="1737"/>
                    <a:pt x="7837" y="1953"/>
                  </a:cubicBezTo>
                  <a:lnTo>
                    <a:pt x="7837" y="2507"/>
                  </a:lnTo>
                  <a:cubicBezTo>
                    <a:pt x="8157" y="2597"/>
                    <a:pt x="8464" y="2725"/>
                    <a:pt x="8758" y="2890"/>
                  </a:cubicBezTo>
                  <a:lnTo>
                    <a:pt x="9151" y="2496"/>
                  </a:lnTo>
                  <a:cubicBezTo>
                    <a:pt x="9228" y="2420"/>
                    <a:pt x="9328" y="2382"/>
                    <a:pt x="9428" y="2382"/>
                  </a:cubicBezTo>
                  <a:cubicBezTo>
                    <a:pt x="9528" y="2382"/>
                    <a:pt x="9628" y="2420"/>
                    <a:pt x="9704" y="2496"/>
                  </a:cubicBezTo>
                  <a:lnTo>
                    <a:pt x="10809" y="3602"/>
                  </a:lnTo>
                  <a:cubicBezTo>
                    <a:pt x="10962" y="3753"/>
                    <a:pt x="10962" y="4001"/>
                    <a:pt x="10809" y="4153"/>
                  </a:cubicBezTo>
                  <a:lnTo>
                    <a:pt x="10415" y="4548"/>
                  </a:lnTo>
                  <a:cubicBezTo>
                    <a:pt x="10580" y="4841"/>
                    <a:pt x="10708" y="5149"/>
                    <a:pt x="10799" y="5468"/>
                  </a:cubicBezTo>
                  <a:lnTo>
                    <a:pt x="11353" y="5468"/>
                  </a:lnTo>
                  <a:cubicBezTo>
                    <a:pt x="11569" y="5468"/>
                    <a:pt x="11744" y="5643"/>
                    <a:pt x="11744" y="5859"/>
                  </a:cubicBezTo>
                  <a:lnTo>
                    <a:pt x="11744" y="7030"/>
                  </a:lnTo>
                  <a:lnTo>
                    <a:pt x="13332" y="7030"/>
                  </a:lnTo>
                  <a:lnTo>
                    <a:pt x="13332" y="389"/>
                  </a:lnTo>
                  <a:cubicBezTo>
                    <a:pt x="13332" y="174"/>
                    <a:pt x="13157" y="0"/>
                    <a:pt x="12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0"/>
            <p:cNvSpPr/>
            <p:nvPr/>
          </p:nvSpPr>
          <p:spPr>
            <a:xfrm>
              <a:off x="5852682" y="1770624"/>
              <a:ext cx="22099" cy="22099"/>
            </a:xfrm>
            <a:custGeom>
              <a:avLst/>
              <a:gdLst/>
              <a:ahLst/>
              <a:cxnLst/>
              <a:rect l="l" t="t" r="r" b="b"/>
              <a:pathLst>
                <a:path w="782" h="782" extrusionOk="0">
                  <a:moveTo>
                    <a:pt x="0" y="0"/>
                  </a:moveTo>
                  <a:lnTo>
                    <a:pt x="0" y="782"/>
                  </a:lnTo>
                  <a:lnTo>
                    <a:pt x="782" y="782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0"/>
            <p:cNvSpPr/>
            <p:nvPr/>
          </p:nvSpPr>
          <p:spPr>
            <a:xfrm>
              <a:off x="5742270" y="1616098"/>
              <a:ext cx="110440" cy="66241"/>
            </a:xfrm>
            <a:custGeom>
              <a:avLst/>
              <a:gdLst/>
              <a:ahLst/>
              <a:cxnLst/>
              <a:rect l="l" t="t" r="r" b="b"/>
              <a:pathLst>
                <a:path w="3908" h="2344" extrusionOk="0">
                  <a:moveTo>
                    <a:pt x="1953" y="0"/>
                  </a:moveTo>
                  <a:cubicBezTo>
                    <a:pt x="877" y="0"/>
                    <a:pt x="1" y="877"/>
                    <a:pt x="1" y="1953"/>
                  </a:cubicBezTo>
                  <a:cubicBezTo>
                    <a:pt x="1" y="2086"/>
                    <a:pt x="18" y="2215"/>
                    <a:pt x="44" y="2344"/>
                  </a:cubicBezTo>
                  <a:lnTo>
                    <a:pt x="3863" y="2344"/>
                  </a:lnTo>
                  <a:cubicBezTo>
                    <a:pt x="3890" y="2215"/>
                    <a:pt x="3907" y="2086"/>
                    <a:pt x="3907" y="1953"/>
                  </a:cubicBezTo>
                  <a:cubicBezTo>
                    <a:pt x="3907" y="877"/>
                    <a:pt x="3031" y="0"/>
                    <a:pt x="1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>
              <a:off x="5676057" y="1549885"/>
              <a:ext cx="242866" cy="132455"/>
            </a:xfrm>
            <a:custGeom>
              <a:avLst/>
              <a:gdLst/>
              <a:ahLst/>
              <a:cxnLst/>
              <a:rect l="l" t="t" r="r" b="b"/>
              <a:pathLst>
                <a:path w="8594" h="4687" extrusionOk="0">
                  <a:moveTo>
                    <a:pt x="3907" y="0"/>
                  </a:moveTo>
                  <a:lnTo>
                    <a:pt x="3907" y="470"/>
                  </a:lnTo>
                  <a:cubicBezTo>
                    <a:pt x="3907" y="655"/>
                    <a:pt x="3776" y="815"/>
                    <a:pt x="3595" y="852"/>
                  </a:cubicBezTo>
                  <a:cubicBezTo>
                    <a:pt x="3157" y="941"/>
                    <a:pt x="2743" y="1114"/>
                    <a:pt x="2363" y="1367"/>
                  </a:cubicBezTo>
                  <a:cubicBezTo>
                    <a:pt x="2296" y="1411"/>
                    <a:pt x="2221" y="1432"/>
                    <a:pt x="2146" y="1432"/>
                  </a:cubicBezTo>
                  <a:cubicBezTo>
                    <a:pt x="2046" y="1432"/>
                    <a:pt x="1946" y="1393"/>
                    <a:pt x="1870" y="1317"/>
                  </a:cubicBezTo>
                  <a:lnTo>
                    <a:pt x="1535" y="982"/>
                  </a:lnTo>
                  <a:lnTo>
                    <a:pt x="983" y="1534"/>
                  </a:lnTo>
                  <a:lnTo>
                    <a:pt x="1319" y="1870"/>
                  </a:lnTo>
                  <a:cubicBezTo>
                    <a:pt x="1450" y="2001"/>
                    <a:pt x="1470" y="2206"/>
                    <a:pt x="1367" y="2362"/>
                  </a:cubicBezTo>
                  <a:cubicBezTo>
                    <a:pt x="1115" y="2743"/>
                    <a:pt x="941" y="3157"/>
                    <a:pt x="852" y="3593"/>
                  </a:cubicBezTo>
                  <a:cubicBezTo>
                    <a:pt x="816" y="3775"/>
                    <a:pt x="655" y="3905"/>
                    <a:pt x="470" y="3905"/>
                  </a:cubicBezTo>
                  <a:lnTo>
                    <a:pt x="1" y="3905"/>
                  </a:lnTo>
                  <a:lnTo>
                    <a:pt x="1" y="4687"/>
                  </a:lnTo>
                  <a:lnTo>
                    <a:pt x="1596" y="4687"/>
                  </a:lnTo>
                  <a:cubicBezTo>
                    <a:pt x="1577" y="4558"/>
                    <a:pt x="1564" y="4429"/>
                    <a:pt x="1564" y="4296"/>
                  </a:cubicBezTo>
                  <a:cubicBezTo>
                    <a:pt x="1564" y="2788"/>
                    <a:pt x="2790" y="1562"/>
                    <a:pt x="4298" y="1562"/>
                  </a:cubicBezTo>
                  <a:cubicBezTo>
                    <a:pt x="5805" y="1562"/>
                    <a:pt x="7032" y="2788"/>
                    <a:pt x="7032" y="4296"/>
                  </a:cubicBezTo>
                  <a:cubicBezTo>
                    <a:pt x="7032" y="4429"/>
                    <a:pt x="7017" y="4558"/>
                    <a:pt x="6998" y="4687"/>
                  </a:cubicBezTo>
                  <a:lnTo>
                    <a:pt x="8593" y="4687"/>
                  </a:lnTo>
                  <a:lnTo>
                    <a:pt x="8593" y="3905"/>
                  </a:lnTo>
                  <a:lnTo>
                    <a:pt x="8124" y="3905"/>
                  </a:lnTo>
                  <a:cubicBezTo>
                    <a:pt x="7939" y="3905"/>
                    <a:pt x="7778" y="3775"/>
                    <a:pt x="7742" y="3593"/>
                  </a:cubicBezTo>
                  <a:cubicBezTo>
                    <a:pt x="7653" y="3157"/>
                    <a:pt x="7479" y="2743"/>
                    <a:pt x="7227" y="2362"/>
                  </a:cubicBezTo>
                  <a:cubicBezTo>
                    <a:pt x="7123" y="2206"/>
                    <a:pt x="7145" y="2001"/>
                    <a:pt x="7277" y="1870"/>
                  </a:cubicBezTo>
                  <a:lnTo>
                    <a:pt x="7612" y="1534"/>
                  </a:lnTo>
                  <a:lnTo>
                    <a:pt x="7059" y="982"/>
                  </a:lnTo>
                  <a:lnTo>
                    <a:pt x="6724" y="1317"/>
                  </a:lnTo>
                  <a:cubicBezTo>
                    <a:pt x="6649" y="1393"/>
                    <a:pt x="6549" y="1432"/>
                    <a:pt x="6448" y="1432"/>
                  </a:cubicBezTo>
                  <a:cubicBezTo>
                    <a:pt x="6374" y="1432"/>
                    <a:pt x="6298" y="1411"/>
                    <a:pt x="6233" y="1367"/>
                  </a:cubicBezTo>
                  <a:cubicBezTo>
                    <a:pt x="5851" y="1114"/>
                    <a:pt x="5436" y="941"/>
                    <a:pt x="5000" y="852"/>
                  </a:cubicBezTo>
                  <a:cubicBezTo>
                    <a:pt x="4818" y="815"/>
                    <a:pt x="4688" y="655"/>
                    <a:pt x="4688" y="470"/>
                  </a:cubicBezTo>
                  <a:lnTo>
                    <a:pt x="4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0"/>
            <p:cNvSpPr/>
            <p:nvPr/>
          </p:nvSpPr>
          <p:spPr>
            <a:xfrm>
              <a:off x="5720199" y="1814794"/>
              <a:ext cx="110412" cy="22071"/>
            </a:xfrm>
            <a:custGeom>
              <a:avLst/>
              <a:gdLst/>
              <a:ahLst/>
              <a:cxnLst/>
              <a:rect l="l" t="t" r="r" b="b"/>
              <a:pathLst>
                <a:path w="3907" h="781" extrusionOk="0">
                  <a:moveTo>
                    <a:pt x="0" y="0"/>
                  </a:moveTo>
                  <a:lnTo>
                    <a:pt x="0" y="781"/>
                  </a:lnTo>
                  <a:lnTo>
                    <a:pt x="3906" y="781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0"/>
            <p:cNvSpPr/>
            <p:nvPr/>
          </p:nvSpPr>
          <p:spPr>
            <a:xfrm>
              <a:off x="5676057" y="1814794"/>
              <a:ext cx="22128" cy="22071"/>
            </a:xfrm>
            <a:custGeom>
              <a:avLst/>
              <a:gdLst/>
              <a:ahLst/>
              <a:cxnLst/>
              <a:rect l="l" t="t" r="r" b="b"/>
              <a:pathLst>
                <a:path w="783" h="781" extrusionOk="0">
                  <a:moveTo>
                    <a:pt x="1" y="0"/>
                  </a:moveTo>
                  <a:lnTo>
                    <a:pt x="1" y="781"/>
                  </a:lnTo>
                  <a:lnTo>
                    <a:pt x="782" y="781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0"/>
            <p:cNvSpPr/>
            <p:nvPr/>
          </p:nvSpPr>
          <p:spPr>
            <a:xfrm>
              <a:off x="5609109" y="1704411"/>
              <a:ext cx="376762" cy="132455"/>
            </a:xfrm>
            <a:custGeom>
              <a:avLst/>
              <a:gdLst/>
              <a:ahLst/>
              <a:cxnLst/>
              <a:rect l="l" t="t" r="r" b="b"/>
              <a:pathLst>
                <a:path w="13332" h="4687" extrusionOk="0">
                  <a:moveTo>
                    <a:pt x="0" y="0"/>
                  </a:moveTo>
                  <a:lnTo>
                    <a:pt x="0" y="4297"/>
                  </a:lnTo>
                  <a:cubicBezTo>
                    <a:pt x="0" y="4513"/>
                    <a:pt x="175" y="4687"/>
                    <a:pt x="391" y="4687"/>
                  </a:cubicBezTo>
                  <a:lnTo>
                    <a:pt x="1588" y="4687"/>
                  </a:lnTo>
                  <a:lnTo>
                    <a:pt x="1588" y="1953"/>
                  </a:lnTo>
                  <a:cubicBezTo>
                    <a:pt x="1588" y="1737"/>
                    <a:pt x="1763" y="1562"/>
                    <a:pt x="1979" y="1562"/>
                  </a:cubicBezTo>
                  <a:lnTo>
                    <a:pt x="11353" y="1562"/>
                  </a:lnTo>
                  <a:cubicBezTo>
                    <a:pt x="11569" y="1562"/>
                    <a:pt x="11744" y="1737"/>
                    <a:pt x="11744" y="1953"/>
                  </a:cubicBezTo>
                  <a:lnTo>
                    <a:pt x="11744" y="4687"/>
                  </a:lnTo>
                  <a:lnTo>
                    <a:pt x="12941" y="4687"/>
                  </a:lnTo>
                  <a:cubicBezTo>
                    <a:pt x="13157" y="4687"/>
                    <a:pt x="13332" y="4512"/>
                    <a:pt x="13332" y="4297"/>
                  </a:cubicBezTo>
                  <a:lnTo>
                    <a:pt x="133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0"/>
            <p:cNvSpPr/>
            <p:nvPr/>
          </p:nvSpPr>
          <p:spPr>
            <a:xfrm>
              <a:off x="5676057" y="1770624"/>
              <a:ext cx="22128" cy="22099"/>
            </a:xfrm>
            <a:custGeom>
              <a:avLst/>
              <a:gdLst/>
              <a:ahLst/>
              <a:cxnLst/>
              <a:rect l="l" t="t" r="r" b="b"/>
              <a:pathLst>
                <a:path w="783" h="782" extrusionOk="0">
                  <a:moveTo>
                    <a:pt x="1" y="0"/>
                  </a:moveTo>
                  <a:lnTo>
                    <a:pt x="1" y="782"/>
                  </a:lnTo>
                  <a:lnTo>
                    <a:pt x="782" y="782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0"/>
            <p:cNvSpPr/>
            <p:nvPr/>
          </p:nvSpPr>
          <p:spPr>
            <a:xfrm>
              <a:off x="5896796" y="1814794"/>
              <a:ext cx="22128" cy="22071"/>
            </a:xfrm>
            <a:custGeom>
              <a:avLst/>
              <a:gdLst/>
              <a:ahLst/>
              <a:cxnLst/>
              <a:rect l="l" t="t" r="r" b="b"/>
              <a:pathLst>
                <a:path w="783" h="781" extrusionOk="0">
                  <a:moveTo>
                    <a:pt x="1" y="0"/>
                  </a:moveTo>
                  <a:lnTo>
                    <a:pt x="1" y="781"/>
                  </a:lnTo>
                  <a:lnTo>
                    <a:pt x="782" y="781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0"/>
            <p:cNvSpPr/>
            <p:nvPr/>
          </p:nvSpPr>
          <p:spPr>
            <a:xfrm>
              <a:off x="5896796" y="1770624"/>
              <a:ext cx="22128" cy="22099"/>
            </a:xfrm>
            <a:custGeom>
              <a:avLst/>
              <a:gdLst/>
              <a:ahLst/>
              <a:cxnLst/>
              <a:rect l="l" t="t" r="r" b="b"/>
              <a:pathLst>
                <a:path w="783" h="782" extrusionOk="0">
                  <a:moveTo>
                    <a:pt x="1" y="0"/>
                  </a:moveTo>
                  <a:lnTo>
                    <a:pt x="1" y="782"/>
                  </a:lnTo>
                  <a:lnTo>
                    <a:pt x="782" y="782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0"/>
            <p:cNvSpPr/>
            <p:nvPr/>
          </p:nvSpPr>
          <p:spPr>
            <a:xfrm>
              <a:off x="5852682" y="1814794"/>
              <a:ext cx="22099" cy="22071"/>
            </a:xfrm>
            <a:custGeom>
              <a:avLst/>
              <a:gdLst/>
              <a:ahLst/>
              <a:cxnLst/>
              <a:rect l="l" t="t" r="r" b="b"/>
              <a:pathLst>
                <a:path w="782" h="781" extrusionOk="0">
                  <a:moveTo>
                    <a:pt x="0" y="0"/>
                  </a:moveTo>
                  <a:lnTo>
                    <a:pt x="0" y="781"/>
                  </a:lnTo>
                  <a:lnTo>
                    <a:pt x="782" y="781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" name="Google Shape;400;p40"/>
          <p:cNvGrpSpPr/>
          <p:nvPr/>
        </p:nvGrpSpPr>
        <p:grpSpPr>
          <a:xfrm>
            <a:off x="6457824" y="1717862"/>
            <a:ext cx="355218" cy="279880"/>
            <a:chOff x="5629975" y="3255775"/>
            <a:chExt cx="504500" cy="397500"/>
          </a:xfrm>
        </p:grpSpPr>
        <p:sp>
          <p:nvSpPr>
            <p:cNvPr id="401" name="Google Shape;401;p40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" name="Google Shape;402;p40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" name="Google Shape;403;p40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" name="Google Shape;404;p40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" name="Google Shape;405;p40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6" name="Google Shape;406;p40"/>
          <p:cNvGrpSpPr/>
          <p:nvPr/>
        </p:nvGrpSpPr>
        <p:grpSpPr>
          <a:xfrm>
            <a:off x="980101" y="1627672"/>
            <a:ext cx="341076" cy="448180"/>
            <a:chOff x="-18234025" y="4084200"/>
            <a:chExt cx="230800" cy="303275"/>
          </a:xfrm>
        </p:grpSpPr>
        <p:sp>
          <p:nvSpPr>
            <p:cNvPr id="407" name="Google Shape;407;p40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0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0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1"/>
          <p:cNvSpPr txBox="1">
            <a:spLocks noGrp="1"/>
          </p:cNvSpPr>
          <p:nvPr>
            <p:ph type="subTitle" idx="1"/>
          </p:nvPr>
        </p:nvSpPr>
        <p:spPr>
          <a:xfrm>
            <a:off x="2160925" y="2634325"/>
            <a:ext cx="47049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know it’s easier to be productive while crying from the privacy of your own home.</a:t>
            </a:r>
            <a:endParaRPr dirty="0"/>
          </a:p>
        </p:txBody>
      </p:sp>
      <p:sp>
        <p:nvSpPr>
          <p:cNvPr id="415" name="Google Shape;415;p41"/>
          <p:cNvSpPr txBox="1">
            <a:spLocks noGrp="1"/>
          </p:cNvSpPr>
          <p:nvPr>
            <p:ph type="title"/>
          </p:nvPr>
        </p:nvSpPr>
        <p:spPr>
          <a:xfrm>
            <a:off x="1530925" y="2045125"/>
            <a:ext cx="6732542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Won’t Force RTO Orders</a:t>
            </a:r>
            <a:endParaRPr dirty="0"/>
          </a:p>
        </p:txBody>
      </p:sp>
      <p:sp>
        <p:nvSpPr>
          <p:cNvPr id="416" name="Google Shape;416;p41"/>
          <p:cNvSpPr txBox="1">
            <a:spLocks noGrp="1"/>
          </p:cNvSpPr>
          <p:nvPr>
            <p:ph type="title" idx="2"/>
          </p:nvPr>
        </p:nvSpPr>
        <p:spPr>
          <a:xfrm>
            <a:off x="1978975" y="669950"/>
            <a:ext cx="50688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Work-Life Balance</a:t>
            </a:r>
            <a:endParaRPr/>
          </a:p>
        </p:txBody>
      </p:sp>
      <p:sp>
        <p:nvSpPr>
          <p:cNvPr id="417" name="Google Shape;417;p41"/>
          <p:cNvSpPr txBox="1">
            <a:spLocks noGrp="1"/>
          </p:cNvSpPr>
          <p:nvPr>
            <p:ph type="subTitle" idx="3"/>
          </p:nvPr>
        </p:nvSpPr>
        <p:spPr>
          <a:xfrm>
            <a:off x="1978975" y="1278592"/>
            <a:ext cx="53583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advocate for it, but also still check Slack more than we should</a:t>
            </a:r>
            <a:endParaRPr dirty="0"/>
          </a:p>
        </p:txBody>
      </p:sp>
      <p:sp>
        <p:nvSpPr>
          <p:cNvPr id="418" name="Google Shape;418;p41"/>
          <p:cNvSpPr txBox="1">
            <a:spLocks noGrp="1"/>
          </p:cNvSpPr>
          <p:nvPr>
            <p:ph type="title" idx="4"/>
          </p:nvPr>
        </p:nvSpPr>
        <p:spPr>
          <a:xfrm>
            <a:off x="186700" y="3420325"/>
            <a:ext cx="87747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Different Job Descriptions</a:t>
            </a:r>
            <a:endParaRPr dirty="0"/>
          </a:p>
        </p:txBody>
      </p:sp>
      <p:sp>
        <p:nvSpPr>
          <p:cNvPr id="419" name="Google Shape;419;p41"/>
          <p:cNvSpPr txBox="1">
            <a:spLocks noGrp="1"/>
          </p:cNvSpPr>
          <p:nvPr>
            <p:ph type="subTitle" idx="5"/>
          </p:nvPr>
        </p:nvSpPr>
        <p:spPr>
          <a:xfrm>
            <a:off x="3099900" y="4009525"/>
            <a:ext cx="29442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know a 🚩when we see one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Google Shape;42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4775" y="152400"/>
            <a:ext cx="363950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3"/>
          <p:cNvSpPr txBox="1">
            <a:spLocks noGrp="1"/>
          </p:cNvSpPr>
          <p:nvPr>
            <p:ph type="title"/>
          </p:nvPr>
        </p:nvSpPr>
        <p:spPr>
          <a:xfrm>
            <a:off x="2044325" y="1872450"/>
            <a:ext cx="4623300" cy="10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 NEWS</a:t>
            </a:r>
            <a:endParaRPr/>
          </a:p>
        </p:txBody>
      </p:sp>
      <p:sp>
        <p:nvSpPr>
          <p:cNvPr id="430" name="Google Shape;430;p43"/>
          <p:cNvSpPr txBox="1">
            <a:spLocks noGrp="1"/>
          </p:cNvSpPr>
          <p:nvPr>
            <p:ph type="subTitle" idx="1"/>
          </p:nvPr>
        </p:nvSpPr>
        <p:spPr>
          <a:xfrm>
            <a:off x="2476500" y="2839950"/>
            <a:ext cx="4191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We’re the Digital Generation, which means …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3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6125" y="1683300"/>
            <a:ext cx="3696154" cy="1968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5"/>
          <p:cNvSpPr txBox="1">
            <a:spLocks noGrp="1"/>
          </p:cNvSpPr>
          <p:nvPr>
            <p:ph type="title"/>
          </p:nvPr>
        </p:nvSpPr>
        <p:spPr>
          <a:xfrm>
            <a:off x="2044325" y="1872450"/>
            <a:ext cx="4623300" cy="10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LMFGTFY</a:t>
            </a:r>
            <a:endParaRPr/>
          </a:p>
        </p:txBody>
      </p:sp>
      <p:sp>
        <p:nvSpPr>
          <p:cNvPr id="442" name="Google Shape;442;p45"/>
          <p:cNvSpPr txBox="1">
            <a:spLocks noGrp="1"/>
          </p:cNvSpPr>
          <p:nvPr>
            <p:ph type="subTitle" idx="1"/>
          </p:nvPr>
        </p:nvSpPr>
        <p:spPr>
          <a:xfrm>
            <a:off x="2476500" y="2839950"/>
            <a:ext cx="4191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millennials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48" name="Google Shape;44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6775" y="0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47"/>
          <p:cNvPicPr preferRelativeResize="0"/>
          <p:nvPr/>
        </p:nvPicPr>
        <p:blipFill rotWithShape="1">
          <a:blip r:embed="rId3">
            <a:alphaModFix/>
          </a:blip>
          <a:srcRect t="6085"/>
          <a:stretch/>
        </p:blipFill>
        <p:spPr>
          <a:xfrm>
            <a:off x="0" y="0"/>
            <a:ext cx="9144003" cy="561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Google Shape;45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1631" y="0"/>
            <a:ext cx="590073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1"/>
          <p:cNvSpPr txBox="1">
            <a:spLocks noGrp="1"/>
          </p:cNvSpPr>
          <p:nvPr>
            <p:ph type="subTitle" idx="6"/>
          </p:nvPr>
        </p:nvSpPr>
        <p:spPr>
          <a:xfrm>
            <a:off x="720000" y="3146911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MILLENNIALS</a:t>
            </a:r>
            <a:endParaRPr sz="2400"/>
          </a:p>
        </p:txBody>
      </p:sp>
      <p:sp>
        <p:nvSpPr>
          <p:cNvPr id="308" name="Google Shape;308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WORKFORCE GENERATIONS</a:t>
            </a:r>
            <a:endParaRPr/>
          </a:p>
        </p:txBody>
      </p:sp>
      <p:sp>
        <p:nvSpPr>
          <p:cNvPr id="309" name="Google Shape;309;p31"/>
          <p:cNvSpPr txBox="1">
            <a:spLocks noGrp="1"/>
          </p:cNvSpPr>
          <p:nvPr>
            <p:ph type="subTitle" idx="1"/>
          </p:nvPr>
        </p:nvSpPr>
        <p:spPr>
          <a:xfrm>
            <a:off x="720000" y="167935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283C"/>
                </a:solidFill>
              </a:rPr>
              <a:t>Born from 1946-1964</a:t>
            </a:r>
            <a:endParaRPr sz="1800"/>
          </a:p>
        </p:txBody>
      </p:sp>
      <p:sp>
        <p:nvSpPr>
          <p:cNvPr id="310" name="Google Shape;310;p31"/>
          <p:cNvSpPr txBox="1">
            <a:spLocks noGrp="1"/>
          </p:cNvSpPr>
          <p:nvPr>
            <p:ph type="subTitle" idx="2"/>
          </p:nvPr>
        </p:nvSpPr>
        <p:spPr>
          <a:xfrm>
            <a:off x="4881166" y="167935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283C"/>
                </a:solidFill>
              </a:rPr>
              <a:t>Born from 1965-1980</a:t>
            </a:r>
            <a:endParaRPr sz="1800"/>
          </a:p>
        </p:txBody>
      </p:sp>
      <p:sp>
        <p:nvSpPr>
          <p:cNvPr id="311" name="Google Shape;311;p31"/>
          <p:cNvSpPr txBox="1">
            <a:spLocks noGrp="1"/>
          </p:cNvSpPr>
          <p:nvPr>
            <p:ph type="subTitle" idx="3"/>
          </p:nvPr>
        </p:nvSpPr>
        <p:spPr>
          <a:xfrm>
            <a:off x="720000" y="339620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283C"/>
                </a:solidFill>
              </a:rPr>
              <a:t>Born from 1981-1996</a:t>
            </a:r>
            <a:endParaRPr sz="1800"/>
          </a:p>
        </p:txBody>
      </p:sp>
      <p:sp>
        <p:nvSpPr>
          <p:cNvPr id="312" name="Google Shape;312;p31"/>
          <p:cNvSpPr txBox="1">
            <a:spLocks noGrp="1"/>
          </p:cNvSpPr>
          <p:nvPr>
            <p:ph type="subTitle" idx="4"/>
          </p:nvPr>
        </p:nvSpPr>
        <p:spPr>
          <a:xfrm>
            <a:off x="4881166" y="339620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283C"/>
                </a:solidFill>
              </a:rPr>
              <a:t>Born from 1997-2012</a:t>
            </a:r>
            <a:endParaRPr sz="1800">
              <a:solidFill>
                <a:srgbClr val="00283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283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283C"/>
              </a:solidFill>
            </a:endParaRPr>
          </a:p>
        </p:txBody>
      </p:sp>
      <p:sp>
        <p:nvSpPr>
          <p:cNvPr id="313" name="Google Shape;313;p31"/>
          <p:cNvSpPr txBox="1">
            <a:spLocks noGrp="1"/>
          </p:cNvSpPr>
          <p:nvPr>
            <p:ph type="subTitle" idx="5"/>
          </p:nvPr>
        </p:nvSpPr>
        <p:spPr>
          <a:xfrm>
            <a:off x="720000" y="1429886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BOOMERS</a:t>
            </a:r>
            <a:endParaRPr sz="2400"/>
          </a:p>
        </p:txBody>
      </p:sp>
      <p:sp>
        <p:nvSpPr>
          <p:cNvPr id="314" name="Google Shape;314;p31"/>
          <p:cNvSpPr txBox="1">
            <a:spLocks noGrp="1"/>
          </p:cNvSpPr>
          <p:nvPr>
            <p:ph type="subTitle" idx="7"/>
          </p:nvPr>
        </p:nvSpPr>
        <p:spPr>
          <a:xfrm>
            <a:off x="4881127" y="1429886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GEN X</a:t>
            </a:r>
            <a:endParaRPr sz="2400"/>
          </a:p>
        </p:txBody>
      </p:sp>
      <p:sp>
        <p:nvSpPr>
          <p:cNvPr id="315" name="Google Shape;315;p31"/>
          <p:cNvSpPr txBox="1">
            <a:spLocks noGrp="1"/>
          </p:cNvSpPr>
          <p:nvPr>
            <p:ph type="subTitle" idx="8"/>
          </p:nvPr>
        </p:nvSpPr>
        <p:spPr>
          <a:xfrm>
            <a:off x="4881130" y="3146911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GEN Z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1631" y="0"/>
            <a:ext cx="5900731" cy="5143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64" name="Google Shape;46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600" y="254625"/>
            <a:ext cx="2713850" cy="27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8600" y="2856450"/>
            <a:ext cx="1948426" cy="157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6175" y="161275"/>
            <a:ext cx="3711150" cy="1337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682456">
            <a:off x="5068000" y="3061849"/>
            <a:ext cx="4358099" cy="1978174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49"/>
          <p:cNvSpPr txBox="1"/>
          <p:nvPr/>
        </p:nvSpPr>
        <p:spPr>
          <a:xfrm rot="-1242367">
            <a:off x="1863057" y="1485152"/>
            <a:ext cx="5161287" cy="2577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NOPE</a:t>
            </a:r>
            <a:endParaRPr sz="18000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BOOMERS HAVE DOMINATED TECH LEADERSHIP FOR MOST OF OUR LIFETIME</a:t>
            </a:r>
            <a:endParaRPr/>
          </a:p>
        </p:txBody>
      </p:sp>
      <p:pic>
        <p:nvPicPr>
          <p:cNvPr id="321" name="Google Shape;32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27225"/>
            <a:ext cx="3132050" cy="186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5300" y="2647725"/>
            <a:ext cx="4240750" cy="238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9400" y="1852200"/>
            <a:ext cx="2487680" cy="1864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3"/>
          <p:cNvSpPr txBox="1">
            <a:spLocks noGrp="1"/>
          </p:cNvSpPr>
          <p:nvPr>
            <p:ph type="title"/>
          </p:nvPr>
        </p:nvSpPr>
        <p:spPr>
          <a:xfrm>
            <a:off x="372750" y="105450"/>
            <a:ext cx="838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WHO COULD FORGET THIS MOTIVATING EMAIL FROM MARCH 13, 2001?  </a:t>
            </a:r>
            <a:endParaRPr sz="1800"/>
          </a:p>
        </p:txBody>
      </p:sp>
      <p:sp>
        <p:nvSpPr>
          <p:cNvPr id="329" name="Google Shape;329;p33"/>
          <p:cNvSpPr txBox="1">
            <a:spLocks noGrp="1"/>
          </p:cNvSpPr>
          <p:nvPr>
            <p:ph type="subTitle" idx="4294967295"/>
          </p:nvPr>
        </p:nvSpPr>
        <p:spPr>
          <a:xfrm>
            <a:off x="217025" y="602550"/>
            <a:ext cx="8843700" cy="3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“We are getting less than 40 hours of work from a large number of our KC-based EMPLOYEES. </a:t>
            </a:r>
            <a:r>
              <a:rPr lang="en" sz="1600" b="1">
                <a:solidFill>
                  <a:srgbClr val="000000"/>
                </a:solidFill>
              </a:rPr>
              <a:t>The parking lot is sparsely used at 8 a.m.; likewise at 5 p.m.</a:t>
            </a:r>
            <a:r>
              <a:rPr lang="en" sz="1600">
                <a:solidFill>
                  <a:srgbClr val="000000"/>
                </a:solidFill>
              </a:rPr>
              <a:t> As managers, you either do not know what your EMPLOYEES are doing; or you do not CARE… You have created expectations on the work effort which allowed this to happen inside Cerner, creating a very unhealthy environment. In either case, you have a problem and you will fix it or I will replace you. NEVER in my career have I allowed a team which worked for me to think they had a 40 hour job. I have allowed YOU to create a culture which is permitting this. NO LONGER.… </a:t>
            </a:r>
            <a:r>
              <a:rPr lang="en" sz="1600" b="1">
                <a:solidFill>
                  <a:srgbClr val="000000"/>
                </a:solidFill>
              </a:rPr>
              <a:t>Hell will freeze over before this CEO implements another employee benefit in this culture</a:t>
            </a:r>
            <a:r>
              <a:rPr lang="en" sz="1600">
                <a:solidFill>
                  <a:srgbClr val="000000"/>
                </a:solidFill>
              </a:rPr>
              <a:t>… I am tabling the promotions until I am convinced that the ones being promoted are the solution, not the problem. If you are the problem, pack your bags… I am giving you two weeks to fix this. My measurement will be the parking lot. It should be substantially full at 7:30 a.m. and 6:30 p.m. The pizza man should show up at 7:30 p.m. to feed the starving teams working late… You have two weeks. Tick-tock.”</a:t>
            </a:r>
            <a:endParaRPr sz="16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4"/>
          <p:cNvSpPr txBox="1">
            <a:spLocks noGrp="1"/>
          </p:cNvSpPr>
          <p:nvPr>
            <p:ph type="title"/>
          </p:nvPr>
        </p:nvSpPr>
        <p:spPr>
          <a:xfrm>
            <a:off x="372750" y="105450"/>
            <a:ext cx="838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WHO COULD FORGET THIS MOTIVATING EMAIL FROM MARCH 13, 2001?  </a:t>
            </a:r>
            <a:endParaRPr sz="1800"/>
          </a:p>
        </p:txBody>
      </p:sp>
      <p:sp>
        <p:nvSpPr>
          <p:cNvPr id="335" name="Google Shape;335;p34"/>
          <p:cNvSpPr txBox="1">
            <a:spLocks noGrp="1"/>
          </p:cNvSpPr>
          <p:nvPr>
            <p:ph type="subTitle" idx="4294967295"/>
          </p:nvPr>
        </p:nvSpPr>
        <p:spPr>
          <a:xfrm>
            <a:off x="217025" y="602550"/>
            <a:ext cx="8843700" cy="3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“We are getting less than 40 hours of work from a large number of our KC-based EMPLOYEES. </a:t>
            </a:r>
            <a:r>
              <a:rPr lang="en" sz="1600" b="1">
                <a:solidFill>
                  <a:srgbClr val="000000"/>
                </a:solidFill>
              </a:rPr>
              <a:t>The parking lot is sparsely used at 8 a.m.; likewise at 5 p.m.</a:t>
            </a:r>
            <a:r>
              <a:rPr lang="en" sz="1600">
                <a:solidFill>
                  <a:srgbClr val="000000"/>
                </a:solidFill>
              </a:rPr>
              <a:t> As managers, you either do not know what your EMPLOYEES are doing; or you do not CARE… You have created expectations on the work effort which allowed this to happen inside Cerner, creating a very unhealthy environment. In either case, you have a problem and you will fix it or I will replace you. NEVER in my career have I allowed a team which worked for me to think they had a 40 hour job. I have allowed YOU to create a culture which is permitting this. NO LONGER.… </a:t>
            </a:r>
            <a:r>
              <a:rPr lang="en" sz="1600" b="1">
                <a:solidFill>
                  <a:srgbClr val="000000"/>
                </a:solidFill>
              </a:rPr>
              <a:t>Hell will freeze over before this CEO implements another employee benefit in this culture</a:t>
            </a:r>
            <a:r>
              <a:rPr lang="en" sz="1600">
                <a:solidFill>
                  <a:srgbClr val="000000"/>
                </a:solidFill>
              </a:rPr>
              <a:t>… I am tabling the promotions until I am convinced that the ones being promoted are the solution, not the problem. If you are the problem, pack your bags… I am giving you two weeks to fix this. My measurement will be the parking lot. It should be substantially full at 7:30 a.m. and 6:30 p.m. The pizza man should show up at 7:30 p.m. to feed the starving teams working late… You have two weeks. Tick-tock.”</a:t>
            </a:r>
            <a:endParaRPr sz="16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3712050"/>
            <a:ext cx="1768000" cy="135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08525"/>
            <a:ext cx="9144001" cy="60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28200" y="0"/>
            <a:ext cx="5418900" cy="361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86925" y="895825"/>
            <a:ext cx="6371499" cy="4247676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36"/>
          <p:cNvSpPr txBox="1"/>
          <p:nvPr/>
        </p:nvSpPr>
        <p:spPr>
          <a:xfrm rot="-992646">
            <a:off x="2844604" y="1751738"/>
            <a:ext cx="4807319" cy="923568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BUTKER APPROVED. </a:t>
            </a:r>
            <a:endParaRPr sz="4800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55" name="Google Shape;35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0275" y="0"/>
            <a:ext cx="517726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3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8174" r="32651"/>
          <a:stretch/>
        </p:blipFill>
        <p:spPr>
          <a:xfrm>
            <a:off x="5643775" y="539500"/>
            <a:ext cx="2787000" cy="4064400"/>
          </a:xfrm>
          <a:prstGeom prst="round2DiagRect">
            <a:avLst>
              <a:gd name="adj1" fmla="val 50000"/>
              <a:gd name="adj2" fmla="val 0"/>
            </a:avLst>
          </a:prstGeom>
        </p:spPr>
      </p:pic>
      <p:sp>
        <p:nvSpPr>
          <p:cNvPr id="361" name="Google Shape;361;p38"/>
          <p:cNvSpPr txBox="1">
            <a:spLocks noGrp="1"/>
          </p:cNvSpPr>
          <p:nvPr>
            <p:ph type="title"/>
          </p:nvPr>
        </p:nvSpPr>
        <p:spPr>
          <a:xfrm>
            <a:off x="713225" y="987538"/>
            <a:ext cx="4294800" cy="10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 X</a:t>
            </a:r>
            <a:endParaRPr/>
          </a:p>
        </p:txBody>
      </p:sp>
      <p:sp>
        <p:nvSpPr>
          <p:cNvPr id="362" name="Google Shape;362;p38"/>
          <p:cNvSpPr txBox="1">
            <a:spLocks noGrp="1"/>
          </p:cNvSpPr>
          <p:nvPr>
            <p:ph type="subTitle" idx="1"/>
          </p:nvPr>
        </p:nvSpPr>
        <p:spPr>
          <a:xfrm>
            <a:off x="713225" y="2109663"/>
            <a:ext cx="4294800" cy="25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&lt;TEXT HERE&gt;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theme/theme1.xml><?xml version="1.0" encoding="utf-8"?>
<a:theme xmlns:a="http://schemas.openxmlformats.org/drawingml/2006/main" name="Industrial Preliminary Project by Slidesgo">
  <a:themeElements>
    <a:clrScheme name="Simple Light">
      <a:dk1>
        <a:srgbClr val="202A41"/>
      </a:dk1>
      <a:lt1>
        <a:srgbClr val="FFFFFF"/>
      </a:lt1>
      <a:dk2>
        <a:srgbClr val="516988"/>
      </a:dk2>
      <a:lt2>
        <a:srgbClr val="D3E1F1"/>
      </a:lt2>
      <a:accent1>
        <a:srgbClr val="90ABCE"/>
      </a:accent1>
      <a:accent2>
        <a:srgbClr val="6E86A5"/>
      </a:accent2>
      <a:accent3>
        <a:srgbClr val="F5F4F3"/>
      </a:accent3>
      <a:accent4>
        <a:srgbClr val="FFFFFF"/>
      </a:accent4>
      <a:accent5>
        <a:srgbClr val="FFFFFF"/>
      </a:accent5>
      <a:accent6>
        <a:srgbClr val="FFFFFF"/>
      </a:accent6>
      <a:hlink>
        <a:srgbClr val="202A4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740</Words>
  <Application>Microsoft Macintosh PowerPoint</Application>
  <PresentationFormat>On-screen Show (16:9)</PresentationFormat>
  <Paragraphs>42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Impact</vt:lpstr>
      <vt:lpstr>Poppins</vt:lpstr>
      <vt:lpstr>Anaheim</vt:lpstr>
      <vt:lpstr>Nunito Light</vt:lpstr>
      <vt:lpstr>PT Sans</vt:lpstr>
      <vt:lpstr>Arial</vt:lpstr>
      <vt:lpstr>Industrial Preliminary Project by Slidesgo</vt:lpstr>
      <vt:lpstr>THE DAY MILLENNIALS MANAGE THE TECHNICAL WORKFORCE</vt:lpstr>
      <vt:lpstr>WORKFORCE GENERATIONS</vt:lpstr>
      <vt:lpstr>BOOMERS HAVE DOMINATED TECH LEADERSHIP FOR MOST OF OUR LIFETIME</vt:lpstr>
      <vt:lpstr>WHO COULD FORGET THIS MOTIVATING EMAIL FROM MARCH 13, 2001?  </vt:lpstr>
      <vt:lpstr>WHO COULD FORGET THIS MOTIVATING EMAIL FROM MARCH 13, 2001?  </vt:lpstr>
      <vt:lpstr>PowerPoint Presentation</vt:lpstr>
      <vt:lpstr>PowerPoint Presentation</vt:lpstr>
      <vt:lpstr>PowerPoint Presentation</vt:lpstr>
      <vt:lpstr>Gen X</vt:lpstr>
      <vt:lpstr>MILLENNIAL TAKEOVER</vt:lpstr>
      <vt:lpstr>MILLENNIAL LED POLICIES</vt:lpstr>
      <vt:lpstr>Won’t Force RTO Orders</vt:lpstr>
      <vt:lpstr>PowerPoint Presentation</vt:lpstr>
      <vt:lpstr>BAD NEWS</vt:lpstr>
      <vt:lpstr>PowerPoint Presentation</vt:lpstr>
      <vt:lpstr>LMFGTFY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Le Mon</cp:lastModifiedBy>
  <cp:revision>2</cp:revision>
  <dcterms:modified xsi:type="dcterms:W3CDTF">2024-06-28T14:22:30Z</dcterms:modified>
</cp:coreProperties>
</file>